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24" r:id="rId2"/>
  </p:sldMasterIdLst>
  <p:notesMasterIdLst>
    <p:notesMasterId r:id="rId17"/>
  </p:notesMasterIdLst>
  <p:handoutMasterIdLst>
    <p:handoutMasterId r:id="rId18"/>
  </p:handoutMasterIdLst>
  <p:sldIdLst>
    <p:sldId id="268" r:id="rId3"/>
    <p:sldId id="269" r:id="rId4"/>
    <p:sldId id="270" r:id="rId5"/>
    <p:sldId id="279" r:id="rId6"/>
    <p:sldId id="271" r:id="rId7"/>
    <p:sldId id="280" r:id="rId8"/>
    <p:sldId id="281" r:id="rId9"/>
    <p:sldId id="273" r:id="rId10"/>
    <p:sldId id="274" r:id="rId11"/>
    <p:sldId id="275" r:id="rId12"/>
    <p:sldId id="282" r:id="rId13"/>
    <p:sldId id="276" r:id="rId14"/>
    <p:sldId id="277" r:id="rId15"/>
    <p:sldId id="278"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6" d="100"/>
          <a:sy n="56" d="100"/>
        </p:scale>
        <p:origin x="-2080" y="-704"/>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76" d="100"/>
          <a:sy n="76" d="100"/>
        </p:scale>
        <p:origin x="253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t>10/2/17</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t>‹#›</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t>10/2/17</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t>‹#›</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a:t>
            </a:fld>
            <a:endParaRPr lang="en-US" dirty="0"/>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12</a:t>
            </a:fld>
            <a:endParaRPr lang="en-US" dirty="0"/>
          </a:p>
        </p:txBody>
      </p:sp>
    </p:spTree>
    <p:extLst>
      <p:ext uri="{BB962C8B-B14F-4D97-AF65-F5344CB8AC3E}">
        <p14:creationId xmlns:p14="http://schemas.microsoft.com/office/powerpoint/2010/main" val="3974002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14</a:t>
            </a:fld>
            <a:endParaRPr lang="en-US" dirty="0"/>
          </a:p>
        </p:txBody>
      </p:sp>
    </p:spTree>
    <p:extLst>
      <p:ext uri="{BB962C8B-B14F-4D97-AF65-F5344CB8AC3E}">
        <p14:creationId xmlns:p14="http://schemas.microsoft.com/office/powerpoint/2010/main" val="3272217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title block"/>
          <p:cNvSpPr/>
          <p:nvPr/>
        </p:nvSpPr>
        <p:spPr>
          <a:xfrm>
            <a:off x="1141413" y="1600200"/>
            <a:ext cx="11047412" cy="3276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0" name="Date Placeholder 19"/>
          <p:cNvSpPr>
            <a:spLocks noGrp="1"/>
          </p:cNvSpPr>
          <p:nvPr>
            <p:ph type="dt" sz="half" idx="10"/>
          </p:nvPr>
        </p:nvSpPr>
        <p:spPr/>
        <p:txBody>
          <a:bodyPr/>
          <a:lstStyle/>
          <a:p>
            <a:fld id="{333B76B7-5811-4114-8A95-998148FFD529}" type="datetime1">
              <a:rPr lang="en-US" smtClean="0"/>
              <a:t>10/2/17</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22" name="Slide Number Placeholder 21"/>
          <p:cNvSpPr>
            <a:spLocks noGrp="1"/>
          </p:cNvSpPr>
          <p:nvPr>
            <p:ph type="sldNum" sz="quarter" idx="12"/>
          </p:nvPr>
        </p:nvSpPr>
        <p:spPr/>
        <p:txBody>
          <a:bodyPr/>
          <a:lstStyle/>
          <a:p>
            <a:fld id="{DF28FB93-0A08-4E7D-8E63-9EFA29F1E093}" type="slidenum">
              <a:rPr lang="en-US" smtClean="0"/>
              <a:pPr/>
              <a:t>‹#›</a:t>
            </a:fld>
            <a:endParaRPr lang="en-US" dirty="0"/>
          </a:p>
        </p:txBody>
      </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a:p>
        </p:txBody>
      </p:sp>
      <p:sp>
        <p:nvSpPr>
          <p:cNvPr id="2" name="Title 1"/>
          <p:cNvSpPr>
            <a:spLocks noGrp="1"/>
          </p:cNvSpPr>
          <p:nvPr>
            <p:ph type="ctrTitle"/>
          </p:nvPr>
        </p:nvSpPr>
        <p:spPr>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cs-CZ" smtClean="0"/>
              <a:t>Kliknutím lze upravit styl.</a:t>
            </a:r>
            <a:endParaRPr dirty="0"/>
          </a:p>
        </p:txBody>
      </p:sp>
    </p:spTree>
    <p:extLst>
      <p:ext uri="{BB962C8B-B14F-4D97-AF65-F5344CB8AC3E}">
        <p14:creationId xmlns:p14="http://schemas.microsoft.com/office/powerpoint/2010/main" val="40881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C077A-EF7A-41AA-8976-110EB7416C60}" type="datetime1">
              <a:rPr lang="en-US" smtClean="0"/>
              <a:t>10/2/17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2" name="Title 1"/>
          <p:cNvSpPr>
            <a:spLocks noGrp="1"/>
          </p:cNvSpPr>
          <p:nvPr>
            <p:ph type="title"/>
          </p:nvPr>
        </p:nvSpPr>
        <p:spPr/>
        <p:txBody>
          <a:bodyPr/>
          <a:lstStyle/>
          <a:p>
            <a:r>
              <a:rPr lang="cs-CZ" smtClean="0"/>
              <a:t>Kliknutím lze upravit styl.</a:t>
            </a:r>
            <a:endParaRPr/>
          </a:p>
        </p:txBody>
      </p:sp>
    </p:spTree>
    <p:extLst>
      <p:ext uri="{BB962C8B-B14F-4D97-AF65-F5344CB8AC3E}">
        <p14:creationId xmlns:p14="http://schemas.microsoft.com/office/powerpoint/2010/main" val="222379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F5912B-6681-4BDF-AE10-F59636249FF3}" type="datetime1">
              <a:rPr lang="en-US" smtClean="0"/>
              <a:t>10/2/17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2" name="Vertical Title 1"/>
          <p:cNvSpPr>
            <a:spLocks noGrp="1"/>
          </p:cNvSpPr>
          <p:nvPr>
            <p:ph type="title" orient="vert"/>
          </p:nvPr>
        </p:nvSpPr>
        <p:spPr>
          <a:xfrm>
            <a:off x="9494507" y="609600"/>
            <a:ext cx="1143001" cy="5410200"/>
          </a:xfrm>
        </p:spPr>
        <p:txBody>
          <a:bodyPr vert="eaVert"/>
          <a:lstStyle/>
          <a:p>
            <a:r>
              <a:rPr lang="cs-CZ" smtClean="0"/>
              <a:t>Kliknutím lze upravit styl.</a:t>
            </a:r>
            <a:endParaRPr/>
          </a:p>
        </p:txBody>
      </p:sp>
    </p:spTree>
    <p:extLst>
      <p:ext uri="{BB962C8B-B14F-4D97-AF65-F5344CB8AC3E}">
        <p14:creationId xmlns:p14="http://schemas.microsoft.com/office/powerpoint/2010/main" val="265341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05C8E22-D0BA-4CB4-9C32-B27533199514}" type="datetime1">
              <a:rPr lang="en-US" smtClean="0"/>
              <a:t>10/2/17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dirty="0"/>
          </a:p>
        </p:txBody>
      </p:sp>
      <p:sp>
        <p:nvSpPr>
          <p:cNvPr id="2" name="Title 1"/>
          <p:cNvSpPr>
            <a:spLocks noGrp="1"/>
          </p:cNvSpPr>
          <p:nvPr>
            <p:ph type="title"/>
          </p:nvPr>
        </p:nvSpPr>
        <p:spPr/>
        <p:txBody>
          <a:bodyPr>
            <a:normAutofit/>
          </a:bodyPr>
          <a:lstStyle>
            <a:lvl1pPr algn="l">
              <a:defRPr sz="3200"/>
            </a:lvl1pPr>
          </a:lstStyle>
          <a:p>
            <a:r>
              <a:rPr lang="cs-CZ" smtClean="0"/>
              <a:t>Kliknutím lze upravit styl.</a:t>
            </a:r>
            <a:endParaRPr/>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C2180A9-7A83-412D-A8AC-5AF60A8AA507}" type="datetime1">
              <a:rPr lang="en-US" smtClean="0"/>
              <a:t>10/2/17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dirty="0"/>
          </a:p>
        </p:txBody>
      </p:sp>
      <p:sp>
        <p:nvSpPr>
          <p:cNvPr id="2" name="Title 1"/>
          <p:cNvSpPr>
            <a:spLocks noGrp="1"/>
          </p:cNvSpPr>
          <p:nvPr>
            <p:ph type="title"/>
          </p:nvPr>
        </p:nvSpPr>
        <p:spPr/>
        <p:txBody>
          <a:bodyPr>
            <a:normAutofit/>
          </a:bodyPr>
          <a:lstStyle>
            <a:lvl1pPr algn="l">
              <a:defRPr sz="3200"/>
            </a:lvl1pPr>
          </a:lstStyle>
          <a:p>
            <a:r>
              <a:rPr lang="cs-CZ" smtClean="0"/>
              <a:t>Kliknutím lze upravit styl.</a:t>
            </a:r>
            <a:endParaRPr/>
          </a:p>
        </p:txBody>
      </p:sp>
    </p:spTree>
    <p:extLst>
      <p:ext uri="{BB962C8B-B14F-4D97-AF65-F5344CB8AC3E}">
        <p14:creationId xmlns:p14="http://schemas.microsoft.com/office/powerpoint/2010/main" val="89459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6A563DF0-FDDF-4143-9D8C-6AF41892E174}" type="datetime1">
              <a:rPr lang="en-US" smtClean="0"/>
              <a:t>10/2/17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lang="en-US" smtClean="0"/>
              <a:pPr/>
              <a:t>‹#›</a:t>
            </a:fld>
            <a:endParaRPr lang="en-US" dirty="0"/>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cs-CZ" smtClean="0"/>
              <a:t>Kliknutím lze upravit styl.</a:t>
            </a:r>
            <a:endParaRPr/>
          </a:p>
        </p:txBody>
      </p:sp>
    </p:spTree>
    <p:extLst>
      <p:ext uri="{BB962C8B-B14F-4D97-AF65-F5344CB8AC3E}">
        <p14:creationId xmlns:p14="http://schemas.microsoft.com/office/powerpoint/2010/main" val="348410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B83F9-4677-4C31-8407-7919061A580B}" type="datetime1">
              <a:rPr lang="en-US" smtClean="0"/>
              <a:t>10/2/17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2" name="Title 1"/>
          <p:cNvSpPr>
            <a:spLocks noGrp="1"/>
          </p:cNvSpPr>
          <p:nvPr>
            <p:ph type="title"/>
          </p:nvPr>
        </p:nvSpPr>
        <p:spPr/>
        <p:txBody>
          <a:bodyPr/>
          <a:lstStyle/>
          <a:p>
            <a:r>
              <a:rPr lang="cs-CZ" smtClean="0"/>
              <a:t>Kliknutím lze upravit styl.</a:t>
            </a:r>
            <a:endParaRPr/>
          </a:p>
        </p:txBody>
      </p:sp>
    </p:spTree>
    <p:extLst>
      <p:ext uri="{BB962C8B-B14F-4D97-AF65-F5344CB8AC3E}">
        <p14:creationId xmlns:p14="http://schemas.microsoft.com/office/powerpoint/2010/main" val="151225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33939A6-3450-434F-A872-BEE63F7EB093}" type="datetime1">
              <a:rPr lang="en-US" smtClean="0"/>
              <a:t>10/2/17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 name="Title 1"/>
          <p:cNvSpPr>
            <a:spLocks noGrp="1"/>
          </p:cNvSpPr>
          <p:nvPr>
            <p:ph type="title"/>
          </p:nvPr>
        </p:nvSpPr>
        <p:spPr/>
        <p:txBody>
          <a:bodyPr/>
          <a:lstStyle>
            <a:lvl1pPr>
              <a:defRPr/>
            </a:lvl1pPr>
          </a:lstStyle>
          <a:p>
            <a:r>
              <a:rPr lang="cs-CZ" smtClean="0"/>
              <a:t>Kliknutím lze upravit styl.</a:t>
            </a:r>
            <a:endParaRPr/>
          </a:p>
        </p:txBody>
      </p:sp>
    </p:spTree>
    <p:extLst>
      <p:ext uri="{BB962C8B-B14F-4D97-AF65-F5344CB8AC3E}">
        <p14:creationId xmlns:p14="http://schemas.microsoft.com/office/powerpoint/2010/main" val="59770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BABB1C-FA00-4171-BA31-4C5E719472F3}" type="datetime1">
              <a:rPr lang="en-US" smtClean="0"/>
              <a:t>10/2/17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p:txBody>
          <a:bodyPr/>
          <a:lstStyle/>
          <a:p>
            <a:r>
              <a:rPr lang="cs-CZ" smtClean="0"/>
              <a:t>Kliknutím lze upravit styl.</a:t>
            </a:r>
            <a:endParaRPr/>
          </a:p>
        </p:txBody>
      </p:sp>
    </p:spTree>
    <p:extLst>
      <p:ext uri="{BB962C8B-B14F-4D97-AF65-F5344CB8AC3E}">
        <p14:creationId xmlns:p14="http://schemas.microsoft.com/office/powerpoint/2010/main" val="9813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grpSp>
        <p:nvGrpSpPr>
          <p:cNvPr id="6"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Date Placeholder 1"/>
          <p:cNvSpPr>
            <a:spLocks noGrp="1"/>
          </p:cNvSpPr>
          <p:nvPr>
            <p:ph type="dt" sz="half" idx="10"/>
          </p:nvPr>
        </p:nvSpPr>
        <p:spPr/>
        <p:txBody>
          <a:bodyPr/>
          <a:lstStyle/>
          <a:p>
            <a:fld id="{D76C8610-5B57-4C6B-BF9F-F5397A1F60B8}" type="datetime1">
              <a:rPr lang="en-US" smtClean="0"/>
              <a:t>10/2/17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3003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Date Placeholder 4"/>
          <p:cNvSpPr>
            <a:spLocks noGrp="1"/>
          </p:cNvSpPr>
          <p:nvPr>
            <p:ph type="dt" sz="half" idx="10"/>
          </p:nvPr>
        </p:nvSpPr>
        <p:spPr/>
        <p:txBody>
          <a:bodyPr/>
          <a:lstStyle/>
          <a:p>
            <a:fld id="{BADBF3DD-8B6D-46AA-BCA9-242D4EF63DDF}" type="datetime1">
              <a:rPr lang="en-US" smtClean="0"/>
              <a:t>10/2/17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cs-CZ" smtClean="0"/>
              <a:t>Kliknutím lze upravit styl.</a:t>
            </a:r>
            <a:endParaRPr/>
          </a:p>
        </p:txBody>
      </p:sp>
    </p:spTree>
    <p:extLst>
      <p:ext uri="{BB962C8B-B14F-4D97-AF65-F5344CB8AC3E}">
        <p14:creationId xmlns:p14="http://schemas.microsoft.com/office/powerpoint/2010/main" val="361613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Date Placeholder 4"/>
          <p:cNvSpPr>
            <a:spLocks noGrp="1"/>
          </p:cNvSpPr>
          <p:nvPr>
            <p:ph type="dt" sz="half" idx="10"/>
          </p:nvPr>
        </p:nvSpPr>
        <p:spPr/>
        <p:txBody>
          <a:bodyPr/>
          <a:lstStyle/>
          <a:p>
            <a:fld id="{23C41AE9-3D4A-4A08-B03D-DC6D2ADF5464}" type="datetime1">
              <a:rPr lang="en-US" smtClean="0"/>
              <a:t>10/2/17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
        <p:nvSpPr>
          <p:cNvPr id="3" name="Picture Placeholder 2"/>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dirty="0"/>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cs-CZ" smtClean="0"/>
              <a:t>Kliknutím lze upravit styl.</a:t>
            </a:r>
            <a:endParaRPr/>
          </a:p>
        </p:txBody>
      </p:sp>
    </p:spTree>
    <p:extLst>
      <p:ext uri="{BB962C8B-B14F-4D97-AF65-F5344CB8AC3E}">
        <p14:creationId xmlns:p14="http://schemas.microsoft.com/office/powerpoint/2010/main" val="19318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3" name="Text Placeholder 2"/>
          <p:cNvSpPr>
            <a:spLocks noGrp="1"/>
          </p:cNvSpPr>
          <p:nvPr>
            <p:ph type="body" idx="1"/>
          </p:nvPr>
        </p:nvSpPr>
        <p:spPr>
          <a:xfrm>
            <a:off x="1522876" y="1905000"/>
            <a:ext cx="9143538" cy="3697465"/>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dirty="0"/>
          </a:p>
        </p:txBody>
      </p:sp>
      <p:sp>
        <p:nvSpPr>
          <p:cNvPr id="4" name="Date Placeholder 3"/>
          <p:cNvSpPr>
            <a:spLocks noGrp="1"/>
          </p:cNvSpPr>
          <p:nvPr>
            <p:ph type="dt" sz="half" idx="2"/>
          </p:nvPr>
        </p:nvSpPr>
        <p:spPr>
          <a:xfrm>
            <a:off x="7994363" y="6516865"/>
            <a:ext cx="1327622" cy="228600"/>
          </a:xfrm>
          <a:prstGeom prst="rect">
            <a:avLst/>
          </a:prstGeom>
        </p:spPr>
        <p:txBody>
          <a:bodyPr vert="horz" lIns="91440" tIns="45720" rIns="91440" bIns="45720" rtlCol="0" anchor="ctr"/>
          <a:lstStyle>
            <a:lvl1pPr algn="r">
              <a:defRPr sz="800">
                <a:solidFill>
                  <a:schemeClr val="bg1"/>
                </a:solidFill>
              </a:defRPr>
            </a:lvl1pPr>
          </a:lstStyle>
          <a:p>
            <a:fld id="{5C6E67D0-0200-42BE-A0B2-78C70FBBB312}" type="datetime1">
              <a:rPr lang="en-US" smtClean="0"/>
              <a:t>10/2/17</a:t>
            </a:fld>
            <a:endParaRPr lang="en-US" dirty="0"/>
          </a:p>
        </p:txBody>
      </p:sp>
      <p:sp>
        <p:nvSpPr>
          <p:cNvPr id="5" name="Footer Placeholder 4"/>
          <p:cNvSpPr>
            <a:spLocks noGrp="1"/>
          </p:cNvSpPr>
          <p:nvPr>
            <p:ph type="ftr" sz="quarter" idx="3"/>
          </p:nvPr>
        </p:nvSpPr>
        <p:spPr>
          <a:xfrm>
            <a:off x="1507498" y="6516865"/>
            <a:ext cx="6062145" cy="228600"/>
          </a:xfrm>
          <a:prstGeom prst="rect">
            <a:avLst/>
          </a:prstGeom>
        </p:spPr>
        <p:txBody>
          <a:bodyPr vert="horz" lIns="91440" tIns="45720" rIns="91440" bIns="45720" rtlCol="0" anchor="ctr"/>
          <a:lstStyle>
            <a:lvl1pPr algn="l">
              <a:defRPr sz="800" cap="all" baseline="0">
                <a:solidFill>
                  <a:schemeClr val="bg1"/>
                </a:solidFill>
              </a:defRPr>
            </a:lvl1pPr>
          </a:lstStyle>
          <a:p>
            <a:endParaRPr lang="en-US" dirty="0"/>
          </a:p>
        </p:txBody>
      </p:sp>
      <p:sp>
        <p:nvSpPr>
          <p:cNvPr id="15" name="TextBox 14"/>
          <p:cNvSpPr txBox="1"/>
          <p:nvPr/>
        </p:nvSpPr>
        <p:spPr>
          <a:xfrm>
            <a:off x="1522876" y="5638800"/>
            <a:ext cx="9143537" cy="424732"/>
          </a:xfrm>
          <a:prstGeom prst="rect">
            <a:avLst/>
          </a:prstGeom>
          <a:noFill/>
        </p:spPr>
        <p:txBody>
          <a:bodyPr wrap="square" rtlCol="0">
            <a:spAutoFit/>
          </a:bodyPr>
          <a:lstStyle/>
          <a:p>
            <a:pPr>
              <a:lnSpc>
                <a:spcPct val="90000"/>
              </a:lnSpc>
            </a:pPr>
            <a:r>
              <a:rPr lang="en-US" sz="2400" dirty="0" smtClean="0"/>
              <a:t> </a:t>
            </a:r>
            <a:endParaRPr lang="en-US" sz="2400" dirty="0"/>
          </a:p>
        </p:txBody>
      </p:sp>
      <p:sp>
        <p:nvSpPr>
          <p:cNvPr id="6" name="Slide Number Placeholder 5"/>
          <p:cNvSpPr>
            <a:spLocks noGrp="1"/>
          </p:cNvSpPr>
          <p:nvPr>
            <p:ph type="sldNum" sz="quarter" idx="4"/>
          </p:nvPr>
        </p:nvSpPr>
        <p:spPr>
          <a:xfrm>
            <a:off x="9730094" y="6516865"/>
            <a:ext cx="936319" cy="228600"/>
          </a:xfrm>
          <a:prstGeom prst="rect">
            <a:avLst/>
          </a:prstGeom>
        </p:spPr>
        <p:txBody>
          <a:bodyPr vert="horz" lIns="91440" tIns="45720" rIns="91440" bIns="45720" rtlCol="0" anchor="ctr"/>
          <a:lstStyle>
            <a:lvl1pPr algn="r">
              <a:defRPr sz="800">
                <a:solidFill>
                  <a:schemeClr val="bg1"/>
                </a:solidFill>
              </a:defRPr>
            </a:lvl1pPr>
          </a:lstStyle>
          <a:p>
            <a:fld id="{DF28FB93-0A08-4E7D-8E63-9EFA29F1E093}" type="slidenum">
              <a:rPr lang="en-US" smtClean="0"/>
              <a:pPr/>
              <a:t>‹#›</a:t>
            </a:fld>
            <a:endParaRPr lang="en-US" dirty="0"/>
          </a:p>
        </p:txBody>
      </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cs-CZ" smtClean="0"/>
              <a:t>Kliknutím lze upravit styl.</a:t>
            </a:r>
            <a:endParaRPr/>
          </a:p>
        </p:txBody>
      </p:sp>
      <p:sp>
        <p:nvSpPr>
          <p:cNvPr id="16" name="TextBox 15"/>
          <p:cNvSpPr txBox="1"/>
          <p:nvPr/>
        </p:nvSpPr>
        <p:spPr>
          <a:xfrm>
            <a:off x="1522876" y="5638800"/>
            <a:ext cx="9143537" cy="424732"/>
          </a:xfrm>
          <a:prstGeom prst="rect">
            <a:avLst/>
          </a:prstGeom>
          <a:noFill/>
        </p:spPr>
        <p:txBody>
          <a:bodyPr wrap="square" rtlCol="0">
            <a:spAutoFit/>
          </a:bodyPr>
          <a:lstStyle/>
          <a:p>
            <a:pPr>
              <a:lnSpc>
                <a:spcPct val="90000"/>
              </a:lnSpc>
            </a:pPr>
            <a:r>
              <a:rPr lang="en-US" sz="2400" dirty="0" smtClean="0"/>
              <a:t> </a:t>
            </a:r>
            <a:endParaRPr lang="en-US" sz="2400" dirty="0"/>
          </a:p>
        </p:txBody>
      </p:sp>
    </p:spTree>
    <p:extLst>
      <p:ext uri="{BB962C8B-B14F-4D97-AF65-F5344CB8AC3E}">
        <p14:creationId xmlns:p14="http://schemas.microsoft.com/office/powerpoint/2010/main" val="331068189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hf sldNum="0" hdr="0" ftr="0" dt="0"/>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adeno.eu/" TargetMode="External"/><Relationship Id="rId4" Type="http://schemas.openxmlformats.org/officeDocument/2006/relationships/hyperlink" Target="http://sladeno.eu/moodle/?lang=e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ladeno.eu/moodl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ormAutofit fontScale="92500" lnSpcReduction="20000"/>
          </a:bodyPr>
          <a:lstStyle/>
          <a:p>
            <a:r>
              <a:rPr lang="en-GB" sz="1900" dirty="0"/>
              <a:t>Sharing, Learning and Developing European NEET </a:t>
            </a:r>
            <a:r>
              <a:rPr lang="en-GB" sz="1900" dirty="0" smtClean="0"/>
              <a:t>opportunities.</a:t>
            </a:r>
          </a:p>
          <a:p>
            <a:r>
              <a:rPr lang="en-US" dirty="0" smtClean="0"/>
              <a:t>SLADENO| LIONHEART IN THE COMMUNITY </a:t>
            </a:r>
            <a:r>
              <a:rPr lang="en-US" dirty="0"/>
              <a:t>| </a:t>
            </a:r>
            <a:r>
              <a:rPr lang="en-US" dirty="0" smtClean="0"/>
              <a:t>PK</a:t>
            </a:r>
          </a:p>
          <a:p>
            <a:r>
              <a:rPr lang="en-US" dirty="0" smtClean="0"/>
              <a:t>10.04.2017</a:t>
            </a:r>
            <a:endParaRPr lang="en-US" dirty="0"/>
          </a:p>
        </p:txBody>
      </p:sp>
      <p:sp>
        <p:nvSpPr>
          <p:cNvPr id="2" name="Title 1"/>
          <p:cNvSpPr>
            <a:spLocks noGrp="1"/>
          </p:cNvSpPr>
          <p:nvPr>
            <p:ph type="ctrTitle"/>
          </p:nvPr>
        </p:nvSpPr>
        <p:spPr>
          <a:xfrm>
            <a:off x="1751012" y="2002150"/>
            <a:ext cx="9143998" cy="2667000"/>
          </a:xfrm>
        </p:spPr>
        <p:txBody>
          <a:bodyPr/>
          <a:lstStyle/>
          <a:p>
            <a:pPr algn="ctr"/>
            <a:r>
              <a:rPr lang="en-US" dirty="0" smtClean="0"/>
              <a:t>SLADENO</a:t>
            </a:r>
            <a:br>
              <a:rPr lang="en-US" dirty="0" smtClean="0"/>
            </a:br>
            <a:endParaRPr lang="en-US" dirty="0"/>
          </a:p>
        </p:txBody>
      </p:sp>
      <p:pic>
        <p:nvPicPr>
          <p:cNvPr id="1026" name="Picture 2" descr="Image result for erasmu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2812" y="685800"/>
            <a:ext cx="2418944" cy="6909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59762" y="545974"/>
            <a:ext cx="1351597" cy="1004253"/>
          </a:xfrm>
          <a:prstGeom prst="rect">
            <a:avLst/>
          </a:prstGeom>
          <a:noFill/>
          <a:ln>
            <a:noFill/>
          </a:ln>
        </p:spPr>
      </p:pic>
      <p:pic>
        <p:nvPicPr>
          <p:cNvPr id="6" name="Bilde 1"/>
          <p:cNvPicPr/>
          <p:nvPr/>
        </p:nvPicPr>
        <p:blipFill>
          <a:blip r:embed="rId5" cstate="print">
            <a:extLst>
              <a:ext uri="{28A0092B-C50C-407E-A947-70E740481C1C}">
                <a14:useLocalDpi xmlns:a14="http://schemas.microsoft.com/office/drawing/2010/main" val="0"/>
              </a:ext>
            </a:extLst>
          </a:blip>
          <a:stretch>
            <a:fillRect/>
          </a:stretch>
        </p:blipFill>
        <p:spPr>
          <a:xfrm>
            <a:off x="5637212" y="454100"/>
            <a:ext cx="1764000" cy="1188000"/>
          </a:xfrm>
          <a:prstGeom prst="rect">
            <a:avLst/>
          </a:prstGeom>
          <a:ln>
            <a:noFill/>
          </a:ln>
          <a:effectLst>
            <a:softEdge rad="112500"/>
          </a:effectLst>
        </p:spPr>
      </p:pic>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3812" y="1676400"/>
            <a:ext cx="9143538" cy="3697465"/>
          </a:xfrm>
        </p:spPr>
        <p:txBody>
          <a:bodyPr/>
          <a:lstStyle/>
          <a:p>
            <a:r>
              <a:rPr lang="en-US" dirty="0" smtClean="0">
                <a:latin typeface="Times New Roman" panose="02020603050405020304" pitchFamily="18" charset="0"/>
                <a:cs typeface="Times New Roman" panose="02020603050405020304" pitchFamily="18" charset="0"/>
              </a:rPr>
              <a:t>Each partner will have built a network of relevant authorities and stakeholders in the region.  10 employers, 3 schools and 5 institutions. *Letters of Intent necessary.</a:t>
            </a:r>
          </a:p>
          <a:p>
            <a:r>
              <a:rPr lang="en-US" dirty="0" smtClean="0">
                <a:latin typeface="Times New Roman" panose="02020603050405020304" pitchFamily="18" charset="0"/>
                <a:cs typeface="Times New Roman" panose="02020603050405020304" pitchFamily="18" charset="0"/>
              </a:rPr>
              <a:t>Increase in awareness of the issues of NEETS.</a:t>
            </a:r>
          </a:p>
          <a:p>
            <a:r>
              <a:rPr lang="en-US" dirty="0" smtClean="0">
                <a:latin typeface="Times New Roman" panose="02020603050405020304" pitchFamily="18" charset="0"/>
                <a:cs typeface="Times New Roman" panose="02020603050405020304" pitchFamily="18" charset="0"/>
              </a:rPr>
              <a:t>Better methodology for trainers and youth workers involved in SST (Measured by handbook and use of European Training Platform).</a:t>
            </a:r>
          </a:p>
          <a:p>
            <a:r>
              <a:rPr lang="en-US" dirty="0" smtClean="0">
                <a:latin typeface="Times New Roman" panose="02020603050405020304" pitchFamily="18" charset="0"/>
                <a:cs typeface="Times New Roman" panose="02020603050405020304" pitchFamily="18" charset="0"/>
              </a:rPr>
              <a:t>Curriculum containing all best practice will be developed.</a:t>
            </a:r>
          </a:p>
          <a:p>
            <a:r>
              <a:rPr lang="en-US" dirty="0" smtClean="0">
                <a:latin typeface="Times New Roman" panose="02020603050405020304" pitchFamily="18" charset="0"/>
                <a:cs typeface="Times New Roman" panose="02020603050405020304" pitchFamily="18" charset="0"/>
              </a:rPr>
              <a:t>Joint Staff Training with 8 participants, 2 of each from all partners.</a:t>
            </a: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Expected Results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974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2876" y="1905000"/>
            <a:ext cx="9676936" cy="4267200"/>
          </a:xfrm>
        </p:spPr>
        <p:txBody>
          <a:bodyPr>
            <a:noAutofit/>
          </a:bodyPr>
          <a:lstStyle/>
          <a:p>
            <a:r>
              <a:rPr lang="en-GB" dirty="0" smtClean="0">
                <a:latin typeface="Times New Roman" panose="02020603050405020304" pitchFamily="18" charset="0"/>
                <a:cs typeface="Times New Roman" panose="02020603050405020304" pitchFamily="18" charset="0"/>
              </a:rPr>
              <a:t>Trainers to learn methodology ( Peer to peer learning );</a:t>
            </a:r>
          </a:p>
          <a:p>
            <a:r>
              <a:rPr lang="en-GB" dirty="0" smtClean="0">
                <a:latin typeface="Times New Roman" panose="02020603050405020304" pitchFamily="18" charset="0"/>
                <a:cs typeface="Times New Roman" panose="02020603050405020304" pitchFamily="18" charset="0"/>
              </a:rPr>
              <a:t>Of 60 NEETS trained in the pilot phase at least 40 will have either found employment or are continuing training/education;</a:t>
            </a:r>
          </a:p>
          <a:p>
            <a:r>
              <a:rPr lang="en-GB" dirty="0" smtClean="0">
                <a:latin typeface="Times New Roman" panose="02020603050405020304" pitchFamily="18" charset="0"/>
                <a:cs typeface="Times New Roman" panose="02020603050405020304" pitchFamily="18" charset="0"/>
              </a:rPr>
              <a:t>3 best practice examples from organisation and trains for each category ( Administration/Set up, Curriculum, Informal and Formal Method in handbook);</a:t>
            </a:r>
          </a:p>
          <a:p>
            <a:r>
              <a:rPr lang="en-GB" dirty="0" smtClean="0">
                <a:latin typeface="Times New Roman" panose="02020603050405020304" pitchFamily="18" charset="0"/>
                <a:cs typeface="Times New Roman" panose="02020603050405020304" pitchFamily="18" charset="0"/>
              </a:rPr>
              <a:t>Handbook and Certification;</a:t>
            </a:r>
          </a:p>
          <a:p>
            <a:r>
              <a:rPr lang="en-GB" dirty="0" smtClean="0">
                <a:latin typeface="Times New Roman" panose="02020603050405020304" pitchFamily="18" charset="0"/>
                <a:cs typeface="Times New Roman" panose="02020603050405020304" pitchFamily="18" charset="0"/>
              </a:rPr>
              <a:t>Trainers / Students to participate on ETP forum;</a:t>
            </a:r>
          </a:p>
          <a:p>
            <a:r>
              <a:rPr lang="en-GB" dirty="0" smtClean="0">
                <a:latin typeface="Times New Roman" panose="02020603050405020304" pitchFamily="18" charset="0"/>
                <a:cs typeface="Times New Roman" panose="02020603050405020304" pitchFamily="18" charset="0"/>
              </a:rPr>
              <a:t>4 Training modules on ETP for Trainers and Students.</a:t>
            </a:r>
            <a:endParaRPr lang="en-GB"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Expected Results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3124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7"/>
          <p:cNvSpPr txBox="1">
            <a:spLocks/>
          </p:cNvSpPr>
          <p:nvPr/>
        </p:nvSpPr>
        <p:spPr>
          <a:xfrm>
            <a:off x="1903412" y="5791200"/>
            <a:ext cx="8782004" cy="470262"/>
          </a:xfrm>
          <a:prstGeom prst="rect">
            <a:avLst/>
          </a:prstGeom>
        </p:spPr>
        <p:txBody>
          <a:bodyPr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endParaRPr lang="en-US" sz="1600" dirty="0"/>
          </a:p>
        </p:txBody>
      </p:sp>
      <p:sp>
        <p:nvSpPr>
          <p:cNvPr id="2" name="Content Placeholder 1"/>
          <p:cNvSpPr>
            <a:spLocks noGrp="1"/>
          </p:cNvSpPr>
          <p:nvPr>
            <p:ph idx="1"/>
          </p:nvPr>
        </p:nvSpPr>
        <p:spPr>
          <a:xfrm>
            <a:off x="1217612" y="1524000"/>
            <a:ext cx="9296400" cy="4114800"/>
          </a:xfrm>
        </p:spPr>
        <p:txBody>
          <a:bodyPr>
            <a:noAutofit/>
          </a:bodyPr>
          <a:lstStyle/>
          <a:p>
            <a:r>
              <a:rPr lang="en-US" sz="2000" dirty="0" smtClean="0">
                <a:latin typeface="Times New Roman" panose="02020603050405020304" pitchFamily="18" charset="0"/>
                <a:cs typeface="Times New Roman" panose="02020603050405020304" pitchFamily="18" charset="0"/>
              </a:rPr>
              <a:t>Deadline 29</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April 201</a:t>
            </a:r>
            <a:r>
              <a:rPr lang="cs-CZ" sz="2000" smtClean="0">
                <a:latin typeface="Times New Roman" panose="02020603050405020304" pitchFamily="18" charset="0"/>
                <a:cs typeface="Times New Roman" panose="02020603050405020304" pitchFamily="18" charset="0"/>
              </a:rPr>
              <a:t>8</a:t>
            </a:r>
            <a:r>
              <a:rPr lang="en-US" sz="200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Tutors / Youth Officers to provide summary examples of Best practice: - </a:t>
            </a:r>
          </a:p>
          <a:p>
            <a:r>
              <a:rPr lang="en-US" sz="2000" dirty="0" smtClean="0">
                <a:latin typeface="Times New Roman" panose="02020603050405020304" pitchFamily="18" charset="0"/>
                <a:cs typeface="Times New Roman" panose="02020603050405020304" pitchFamily="18" charset="0"/>
              </a:rPr>
              <a:t>Evaluating two target groups; 16 – 19 and 19+;</a:t>
            </a:r>
          </a:p>
          <a:p>
            <a:r>
              <a:rPr lang="en-US" sz="2000" dirty="0" smtClean="0">
                <a:latin typeface="Times New Roman" panose="02020603050405020304" pitchFamily="18" charset="0"/>
                <a:cs typeface="Times New Roman" panose="02020603050405020304" pitchFamily="18" charset="0"/>
              </a:rPr>
              <a:t>Methods of communication, Method or preparation, Choice of Engagement, What tutors do to monitor, engage and retain youth;</a:t>
            </a:r>
          </a:p>
          <a:p>
            <a:r>
              <a:rPr lang="en-US" sz="2000" dirty="0">
                <a:latin typeface="Times New Roman" panose="02020603050405020304" pitchFamily="18" charset="0"/>
                <a:cs typeface="Times New Roman" panose="02020603050405020304" pitchFamily="18" charset="0"/>
              </a:rPr>
              <a:t>1</a:t>
            </a:r>
            <a:r>
              <a:rPr lang="en-US" sz="2000" dirty="0" smtClean="0">
                <a:latin typeface="Times New Roman" panose="02020603050405020304" pitchFamily="18" charset="0"/>
                <a:cs typeface="Times New Roman" panose="02020603050405020304" pitchFamily="18" charset="0"/>
              </a:rPr>
              <a:t>5</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 19</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May 2017 (2 Travel days) – Trainers peer to peer learning, ETP Training and presenting Best practice of each organization in Germany;</a:t>
            </a:r>
          </a:p>
          <a:p>
            <a:r>
              <a:rPr lang="en-US" sz="2000" dirty="0" smtClean="0">
                <a:latin typeface="Times New Roman" panose="02020603050405020304" pitchFamily="18" charset="0"/>
                <a:cs typeface="Times New Roman" panose="02020603050405020304" pitchFamily="18" charset="0"/>
              </a:rPr>
              <a:t>26</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 29</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November 2017 ( 2 Travel days)  - Project Meeting in the UK, London; </a:t>
            </a:r>
          </a:p>
          <a:p>
            <a:r>
              <a:rPr lang="en-US" sz="2000" dirty="0" smtClean="0">
                <a:latin typeface="Times New Roman" panose="02020603050405020304" pitchFamily="18" charset="0"/>
                <a:cs typeface="Times New Roman" panose="02020603050405020304" pitchFamily="18" charset="0"/>
              </a:rPr>
              <a:t>26</a:t>
            </a:r>
            <a:r>
              <a:rPr lang="en-US" sz="2000" baseline="30000" dirty="0" smtClean="0">
                <a:latin typeface="Times New Roman" panose="02020603050405020304" pitchFamily="18" charset="0"/>
                <a:cs typeface="Times New Roman" panose="02020603050405020304" pitchFamily="18" charset="0"/>
              </a:rPr>
              <a:t>th</a:t>
            </a:r>
            <a:r>
              <a:rPr lang="en-US" sz="2000" dirty="0" smtClean="0">
                <a:latin typeface="Times New Roman" panose="02020603050405020304" pitchFamily="18" charset="0"/>
                <a:cs typeface="Times New Roman" panose="02020603050405020304" pitchFamily="18" charset="0"/>
              </a:rPr>
              <a:t> – 29</a:t>
            </a:r>
            <a:r>
              <a:rPr lang="en-US" sz="2000" baseline="30000" dirty="0" smtClean="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June 2018 ( 2 Travel days) – Project Meeting in The Czech Republic;</a:t>
            </a:r>
          </a:p>
          <a:p>
            <a:r>
              <a:rPr lang="en-US" sz="2000" dirty="0" smtClean="0">
                <a:latin typeface="Times New Roman" panose="02020603050405020304" pitchFamily="18" charset="0"/>
                <a:cs typeface="Times New Roman" panose="02020603050405020304" pitchFamily="18" charset="0"/>
              </a:rPr>
              <a:t>September 201</a:t>
            </a:r>
            <a:r>
              <a:rPr lang="cs-CZ" sz="2000" dirty="0" smtClean="0">
                <a:latin typeface="Times New Roman" panose="02020603050405020304" pitchFamily="18" charset="0"/>
                <a:cs typeface="Times New Roman" panose="02020603050405020304" pitchFamily="18" charset="0"/>
              </a:rPr>
              <a:t>7</a:t>
            </a:r>
            <a:r>
              <a:rPr lang="en-US" sz="2000" dirty="0" smtClean="0">
                <a:latin typeface="Times New Roman" panose="02020603050405020304" pitchFamily="18" charset="0"/>
                <a:cs typeface="Times New Roman" panose="02020603050405020304" pitchFamily="18" charset="0"/>
              </a:rPr>
              <a:t> – Pilot program to begin with young people based on curriculum</a:t>
            </a:r>
            <a:r>
              <a:rPr lang="en-US" sz="2000" dirty="0" smtClean="0"/>
              <a:t>.</a:t>
            </a:r>
            <a:endParaRPr lang="en-US" sz="2000" dirty="0"/>
          </a:p>
        </p:txBody>
      </p:sp>
      <p:sp>
        <p:nvSpPr>
          <p:cNvPr id="3" name="Title 2"/>
          <p:cNvSpPr>
            <a:spLocks noGrp="1"/>
          </p:cNvSpPr>
          <p:nvPr>
            <p:ph type="title"/>
          </p:nvPr>
        </p:nvSpPr>
        <p:spPr/>
        <p:txBody>
          <a:bodyPr/>
          <a:lstStyle/>
          <a:p>
            <a:r>
              <a:rPr lang="en-US" dirty="0" smtClean="0"/>
              <a:t>Schedule</a:t>
            </a:r>
            <a:br>
              <a:rPr lang="en-US" dirty="0" smtClean="0"/>
            </a:br>
            <a:endParaRPr lang="en-US" dirty="0"/>
          </a:p>
        </p:txBody>
      </p:sp>
    </p:spTree>
    <p:extLst>
      <p:ext uri="{BB962C8B-B14F-4D97-AF65-F5344CB8AC3E}">
        <p14:creationId xmlns:p14="http://schemas.microsoft.com/office/powerpoint/2010/main" val="258553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900" dirty="0" smtClean="0">
                <a:latin typeface="Times New Roman" panose="02020603050405020304" pitchFamily="18" charset="0"/>
                <a:cs typeface="Times New Roman" panose="02020603050405020304" pitchFamily="18" charset="0"/>
              </a:rPr>
              <a:t>High-level overview of progress against schedule.</a:t>
            </a:r>
          </a:p>
          <a:p>
            <a:pPr lvl="1"/>
            <a:r>
              <a:rPr lang="en-US" sz="2600" b="1" dirty="0" smtClean="0">
                <a:latin typeface="Times New Roman" panose="02020603050405020304" pitchFamily="18" charset="0"/>
                <a:cs typeface="Times New Roman" panose="02020603050405020304" pitchFamily="18" charset="0"/>
              </a:rPr>
              <a:t>On-track in what areas</a:t>
            </a:r>
          </a:p>
          <a:p>
            <a:pPr marL="320040" lvl="1" indent="0">
              <a:buNone/>
            </a:pPr>
            <a:r>
              <a:rPr lang="en-US" sz="2600" dirty="0" smtClean="0">
                <a:latin typeface="Times New Roman" panose="02020603050405020304" pitchFamily="18" charset="0"/>
                <a:cs typeface="Times New Roman" panose="02020603050405020304" pitchFamily="18" charset="0"/>
              </a:rPr>
              <a:t>Letters of Intent</a:t>
            </a:r>
          </a:p>
          <a:p>
            <a:pPr marL="320040" lvl="1" indent="0">
              <a:buNone/>
            </a:pPr>
            <a:r>
              <a:rPr lang="en-US" sz="2600" dirty="0" smtClean="0">
                <a:latin typeface="Times New Roman" panose="02020603050405020304" pitchFamily="18" charset="0"/>
                <a:cs typeface="Times New Roman" panose="02020603050405020304" pitchFamily="18" charset="0"/>
              </a:rPr>
              <a:t>Partnerships</a:t>
            </a:r>
          </a:p>
          <a:p>
            <a:pPr marL="320040" lvl="1" indent="0">
              <a:buNone/>
            </a:pPr>
            <a:r>
              <a:rPr lang="en-US" sz="2600" dirty="0" smtClean="0">
                <a:latin typeface="Times New Roman" panose="02020603050405020304" pitchFamily="18" charset="0"/>
                <a:cs typeface="Times New Roman" panose="02020603050405020304" pitchFamily="18" charset="0"/>
              </a:rPr>
              <a:t>Research on situation in Lambeth, Southwark, Wandsworth.</a:t>
            </a:r>
          </a:p>
          <a:p>
            <a:pPr marL="320040" lvl="1" indent="0">
              <a:buNone/>
            </a:pPr>
            <a:r>
              <a:rPr lang="en-US" sz="2600" dirty="0" smtClean="0">
                <a:latin typeface="Times New Roman" panose="02020603050405020304" pitchFamily="18" charset="0"/>
                <a:cs typeface="Times New Roman" panose="02020603050405020304" pitchFamily="18" charset="0"/>
              </a:rPr>
              <a:t>Contracts, consent forms.   </a:t>
            </a:r>
          </a:p>
          <a:p>
            <a:pPr lvl="1"/>
            <a:r>
              <a:rPr lang="en-US" sz="2600" b="1" dirty="0" smtClean="0">
                <a:latin typeface="Times New Roman" panose="02020603050405020304" pitchFamily="18" charset="0"/>
                <a:cs typeface="Times New Roman" panose="02020603050405020304" pitchFamily="18" charset="0"/>
              </a:rPr>
              <a:t>Behind in what areas</a:t>
            </a:r>
          </a:p>
          <a:p>
            <a:pPr marL="320040" lvl="1" indent="0">
              <a:buNone/>
            </a:pPr>
            <a:r>
              <a:rPr lang="en-US" sz="2600" dirty="0" smtClean="0">
                <a:latin typeface="Times New Roman" panose="02020603050405020304" pitchFamily="18" charset="0"/>
                <a:cs typeface="Times New Roman" panose="02020603050405020304" pitchFamily="18" charset="0"/>
              </a:rPr>
              <a:t>Good Practice documents from Trainers and Youth officers</a:t>
            </a:r>
          </a:p>
          <a:p>
            <a:pPr marL="320040" lvl="1" indent="0">
              <a:buNone/>
            </a:pPr>
            <a:r>
              <a:rPr lang="en-US" sz="2600" dirty="0" smtClean="0">
                <a:latin typeface="Times New Roman" panose="02020603050405020304" pitchFamily="18" charset="0"/>
                <a:cs typeface="Times New Roman" panose="02020603050405020304" pitchFamily="18" charset="0"/>
              </a:rPr>
              <a:t>Recruitment of Youth for Pilot program– start September 2017</a:t>
            </a:r>
          </a:p>
          <a:p>
            <a:pPr marL="320040" lvl="1" indent="0">
              <a:buNone/>
            </a:pPr>
            <a:r>
              <a:rPr lang="en-US" sz="2600" dirty="0" smtClean="0">
                <a:latin typeface="Times New Roman" panose="02020603050405020304" pitchFamily="18" charset="0"/>
                <a:cs typeface="Times New Roman" panose="02020603050405020304" pitchFamily="18" charset="0"/>
              </a:rPr>
              <a:t>Project Brief to staff</a:t>
            </a:r>
            <a:endParaRPr lang="en-US" sz="2600" dirty="0">
              <a:latin typeface="Times New Roman" panose="02020603050405020304" pitchFamily="18" charset="0"/>
              <a:cs typeface="Times New Roman" panose="02020603050405020304" pitchFamily="18" charset="0"/>
            </a:endParaRPr>
          </a:p>
          <a:p>
            <a:pPr marL="320040" lvl="1" indent="0">
              <a:buNone/>
            </a:pPr>
            <a:r>
              <a:rPr lang="en-US" sz="2600" dirty="0" smtClean="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Unexpected delays or issues </a:t>
            </a:r>
          </a:p>
          <a:p>
            <a:pPr marL="0" indent="0">
              <a:buNone/>
            </a:pPr>
            <a:r>
              <a:rPr lang="en-US" sz="2900" dirty="0">
                <a:latin typeface="Times New Roman" panose="02020603050405020304" pitchFamily="18" charset="0"/>
                <a:cs typeface="Times New Roman" panose="02020603050405020304" pitchFamily="18" charset="0"/>
              </a:rPr>
              <a:t> </a:t>
            </a:r>
            <a:r>
              <a:rPr lang="en-US" sz="29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Recruitment of Youth</a:t>
            </a:r>
            <a:endParaRPr lang="en-US" sz="2600" dirty="0">
              <a:latin typeface="Times New Roman" panose="02020603050405020304" pitchFamily="18" charset="0"/>
              <a:cs typeface="Times New Roman" panose="02020603050405020304" pitchFamily="18" charset="0"/>
            </a:endParaRPr>
          </a:p>
          <a:p>
            <a:endParaRPr lang="en-US" dirty="0"/>
          </a:p>
        </p:txBody>
      </p:sp>
      <p:sp>
        <p:nvSpPr>
          <p:cNvPr id="3" name="Title 2"/>
          <p:cNvSpPr>
            <a:spLocks noGrp="1"/>
          </p:cNvSpPr>
          <p:nvPr>
            <p:ph type="title"/>
          </p:nvPr>
        </p:nvSpPr>
        <p:spPr/>
        <p:txBody>
          <a:bodyPr/>
          <a:lstStyle/>
          <a:p>
            <a:r>
              <a:rPr lang="en-US" dirty="0" smtClean="0"/>
              <a:t>Current Status</a:t>
            </a:r>
            <a:endParaRPr lang="en-US" dirty="0"/>
          </a:p>
        </p:txBody>
      </p:sp>
    </p:spTree>
    <p:extLst>
      <p:ext uri="{BB962C8B-B14F-4D97-AF65-F5344CB8AC3E}">
        <p14:creationId xmlns:p14="http://schemas.microsoft.com/office/powerpoint/2010/main" val="120021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Websites:</a:t>
            </a:r>
          </a:p>
          <a:p>
            <a:r>
              <a:rPr lang="en-US" dirty="0">
                <a:latin typeface="Times New Roman" panose="02020603050405020304" pitchFamily="18" charset="0"/>
                <a:cs typeface="Times New Roman" panose="02020603050405020304" pitchFamily="18" charset="0"/>
                <a:hlinkClick r:id="rId3"/>
              </a:rPr>
              <a:t>http://sladeno.eu</a:t>
            </a:r>
            <a:r>
              <a:rPr lang="en-US" dirty="0" smtClean="0">
                <a:latin typeface="Times New Roman" panose="02020603050405020304" pitchFamily="18" charset="0"/>
                <a:cs typeface="Times New Roman" panose="02020603050405020304" pitchFamily="18" charset="0"/>
                <a:hlinkClick r:id="rId3"/>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ETP Platform:</a:t>
            </a:r>
          </a:p>
          <a:p>
            <a:r>
              <a:rPr lang="en-US" dirty="0" smtClean="0">
                <a:latin typeface="Times New Roman" panose="02020603050405020304" pitchFamily="18" charset="0"/>
                <a:cs typeface="Times New Roman" panose="02020603050405020304" pitchFamily="18" charset="0"/>
                <a:hlinkClick r:id="rId4"/>
              </a:rPr>
              <a:t>http</a:t>
            </a:r>
            <a:r>
              <a:rPr lang="en-US" dirty="0">
                <a:latin typeface="Times New Roman" panose="02020603050405020304" pitchFamily="18" charset="0"/>
                <a:cs typeface="Times New Roman" panose="02020603050405020304" pitchFamily="18" charset="0"/>
                <a:hlinkClick r:id="rId4"/>
              </a:rPr>
              <a:t>://sladeno.eu/moodle/?</a:t>
            </a:r>
            <a:r>
              <a:rPr lang="en-US" dirty="0" smtClean="0">
                <a:latin typeface="Times New Roman" panose="02020603050405020304" pitchFamily="18" charset="0"/>
                <a:cs typeface="Times New Roman" panose="02020603050405020304" pitchFamily="18" charset="0"/>
                <a:hlinkClick r:id="rId4"/>
              </a:rPr>
              <a:t>lang=en</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Facebook:</a:t>
            </a:r>
          </a:p>
          <a:p>
            <a:r>
              <a:rPr lang="en-US" dirty="0">
                <a:latin typeface="Times New Roman" panose="02020603050405020304" pitchFamily="18" charset="0"/>
                <a:cs typeface="Times New Roman" panose="02020603050405020304" pitchFamily="18" charset="0"/>
              </a:rPr>
              <a:t>https://www.facebook.com/SLADENO/?fref=ts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Submit questions</a:t>
            </a:r>
          </a:p>
          <a:p>
            <a:pPr lvl="1"/>
            <a:r>
              <a:rPr lang="en-US" dirty="0" smtClean="0">
                <a:latin typeface="Times New Roman" panose="02020603050405020304" pitchFamily="18" charset="0"/>
                <a:cs typeface="Times New Roman" panose="02020603050405020304" pitchFamily="18" charset="0"/>
              </a:rPr>
              <a:t>Playne Kensington; playne@litc.org</a:t>
            </a: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t>Related Documents</a:t>
            </a:r>
            <a:endParaRPr lang="en-US" dirty="0"/>
          </a:p>
        </p:txBody>
      </p:sp>
    </p:spTree>
    <p:extLst>
      <p:ext uri="{BB962C8B-B14F-4D97-AF65-F5344CB8AC3E}">
        <p14:creationId xmlns:p14="http://schemas.microsoft.com/office/powerpoint/2010/main" val="897847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 </a:t>
            </a:r>
            <a:r>
              <a:rPr lang="en-US" dirty="0">
                <a:latin typeface="Times New Roman" panose="02020603050405020304" pitchFamily="18" charset="0"/>
                <a:cs typeface="Times New Roman" panose="02020603050405020304" pitchFamily="18" charset="0"/>
              </a:rPr>
              <a:t>Horizontal: Inclusive Education, Training and </a:t>
            </a:r>
            <a:r>
              <a:rPr lang="en-US" dirty="0" smtClean="0">
                <a:latin typeface="Times New Roman" panose="02020603050405020304" pitchFamily="18" charset="0"/>
                <a:cs typeface="Times New Roman" panose="02020603050405020304" pitchFamily="18" charset="0"/>
              </a:rPr>
              <a:t>Youth;</a:t>
            </a:r>
          </a:p>
          <a:p>
            <a:pPr marL="0" indent="0">
              <a:buNone/>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Vocational Education and Training (VET) : Enhancing access to training and qualifications for all through C- VET;</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Youth: Promoting empowerment, open to cross – sectorial cooperation and Active Citizenship of young people.</a:t>
            </a:r>
            <a:endParaRPr lang="en-GB"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Project Goals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spcAft>
                <a:spcPts val="0"/>
              </a:spcAft>
              <a:buNone/>
            </a:pPr>
            <a:r>
              <a:rPr lang="nb-NO" dirty="0">
                <a:latin typeface="Times New Roman" panose="02020603050405020304" pitchFamily="18" charset="0"/>
                <a:ea typeface="Calibri" panose="020F0502020204030204" pitchFamily="34" charset="0"/>
                <a:cs typeface="Times New Roman" panose="02020603050405020304" pitchFamily="18" charset="0"/>
              </a:rPr>
              <a:t>SLADENO project is to set up a system for young NEETs (Not in Education, Employment or Training) between the age of 16 and 30 </a:t>
            </a:r>
            <a:r>
              <a:rPr lang="nb-NO" dirty="0" smtClean="0">
                <a:latin typeface="Times New Roman" panose="02020603050405020304" pitchFamily="18" charset="0"/>
                <a:ea typeface="Calibri" panose="020F0502020204030204" pitchFamily="34" charset="0"/>
                <a:cs typeface="Times New Roman" panose="02020603050405020304" pitchFamily="18" charset="0"/>
              </a:rPr>
              <a:t>years.  Partner organisations will </a:t>
            </a:r>
            <a:r>
              <a:rPr lang="nb-NO" dirty="0">
                <a:latin typeface="Times New Roman" panose="02020603050405020304" pitchFamily="18" charset="0"/>
                <a:ea typeface="Calibri" panose="020F0502020204030204" pitchFamily="34" charset="0"/>
                <a:cs typeface="Times New Roman" panose="02020603050405020304" pitchFamily="18" charset="0"/>
              </a:rPr>
              <a:t>cooperate with local authorities and institutions (such as Employment Agencies, Job Centres, Youth Welfare offices and Youth Institutions) to reach as many young NEETs as possible and to set up and improve training methods for them </a:t>
            </a:r>
            <a:r>
              <a:rPr lang="nb-NO" dirty="0" smtClean="0">
                <a:latin typeface="Times New Roman" panose="02020603050405020304" pitchFamily="18" charset="0"/>
                <a:ea typeface="Calibri" panose="020F0502020204030204" pitchFamily="34" charset="0"/>
                <a:cs typeface="Times New Roman" panose="02020603050405020304" pitchFamily="18" charset="0"/>
              </a:rPr>
              <a:t>in addition to companies </a:t>
            </a:r>
            <a:r>
              <a:rPr lang="nb-NO" dirty="0">
                <a:latin typeface="Times New Roman" panose="02020603050405020304" pitchFamily="18" charset="0"/>
                <a:ea typeface="Calibri" panose="020F0502020204030204" pitchFamily="34" charset="0"/>
                <a:cs typeface="Times New Roman" panose="02020603050405020304" pitchFamily="18" charset="0"/>
              </a:rPr>
              <a:t>and VET centers in the region</a:t>
            </a:r>
            <a:r>
              <a:rPr lang="nb-NO" dirty="0" smtClean="0">
                <a:latin typeface="Times New Roman" panose="02020603050405020304" pitchFamily="18" charset="0"/>
                <a:ea typeface="Calibri" panose="020F0502020204030204" pitchFamily="34" charset="0"/>
                <a:cs typeface="Times New Roman" panose="02020603050405020304" pitchFamily="18" charset="0"/>
              </a:rPr>
              <a:t>.</a:t>
            </a:r>
          </a:p>
          <a:p>
            <a:pPr algn="ctr">
              <a:spcAft>
                <a:spcPts val="0"/>
              </a:spcAft>
            </a:pPr>
            <a:endParaRPr lang="nb-NO" sz="16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Description</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5" name="Rectangle 4"/>
          <p:cNvSpPr/>
          <p:nvPr/>
        </p:nvSpPr>
        <p:spPr>
          <a:xfrm>
            <a:off x="2894012" y="2937965"/>
            <a:ext cx="6092825" cy="369332"/>
          </a:xfrm>
          <a:prstGeom prst="rect">
            <a:avLst/>
          </a:prstGeom>
        </p:spPr>
        <p:txBody>
          <a:bodyPr wrap="square">
            <a:spAutoFit/>
          </a:bodyPr>
          <a:lstStyle/>
          <a:p>
            <a:pPr>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endParaRPr lang="en-GB" sz="1800" dirty="0">
              <a:latin typeface="Times New Roman" panose="02020603050405020304" pitchFamily="18" charset="0"/>
              <a:cs typeface="Times New Roman" panose="02020603050405020304" pitchFamily="18" charset="0"/>
            </a:endParaRPr>
          </a:p>
          <a:p>
            <a:r>
              <a:rPr lang="en-GB" sz="1800" dirty="0">
                <a:latin typeface="Times New Roman" panose="02020603050405020304" pitchFamily="18" charset="0"/>
                <a:cs typeface="Times New Roman" panose="02020603050405020304" pitchFamily="18" charset="0"/>
              </a:rPr>
              <a:t>The target </a:t>
            </a:r>
            <a:r>
              <a:rPr lang="en-GB" sz="1800" dirty="0" smtClean="0">
                <a:latin typeface="Times New Roman" panose="02020603050405020304" pitchFamily="18" charset="0"/>
                <a:cs typeface="Times New Roman" panose="02020603050405020304" pitchFamily="18" charset="0"/>
              </a:rPr>
              <a:t>group are young NEETs, often </a:t>
            </a:r>
            <a:r>
              <a:rPr lang="en-GB" sz="1800" dirty="0">
                <a:latin typeface="Times New Roman" panose="02020603050405020304" pitchFamily="18" charset="0"/>
                <a:cs typeface="Times New Roman" panose="02020603050405020304" pitchFamily="18" charset="0"/>
              </a:rPr>
              <a:t>early school leavers or </a:t>
            </a:r>
            <a:r>
              <a:rPr lang="en-GB" sz="1800" dirty="0" smtClean="0">
                <a:latin typeface="Times New Roman" panose="02020603050405020304" pitchFamily="18" charset="0"/>
                <a:cs typeface="Times New Roman" panose="02020603050405020304" pitchFamily="18" charset="0"/>
              </a:rPr>
              <a:t>those that have </a:t>
            </a:r>
            <a:r>
              <a:rPr lang="en-GB" sz="1800" dirty="0">
                <a:latin typeface="Times New Roman" panose="02020603050405020304" pitchFamily="18" charset="0"/>
                <a:cs typeface="Times New Roman" panose="02020603050405020304" pitchFamily="18" charset="0"/>
              </a:rPr>
              <a:t>left vocational training, have a low level of education, learning difficulties or other educational difficulties or behavioural problems. That means that </a:t>
            </a:r>
            <a:r>
              <a:rPr lang="en-GB" sz="1800" dirty="0" smtClean="0">
                <a:latin typeface="Times New Roman" panose="02020603050405020304" pitchFamily="18" charset="0"/>
                <a:cs typeface="Times New Roman" panose="02020603050405020304" pitchFamily="18" charset="0"/>
              </a:rPr>
              <a:t>they </a:t>
            </a:r>
            <a:r>
              <a:rPr lang="en-GB" sz="1800" dirty="0">
                <a:latin typeface="Times New Roman" panose="02020603050405020304" pitchFamily="18" charset="0"/>
                <a:cs typeface="Times New Roman" panose="02020603050405020304" pitchFamily="18" charset="0"/>
              </a:rPr>
              <a:t>often have bad experience with formal education. The project is set up cross-sectoral and combines formal </a:t>
            </a:r>
            <a:r>
              <a:rPr lang="en-GB" sz="1800" dirty="0" smtClean="0">
                <a:latin typeface="Times New Roman" panose="02020603050405020304" pitchFamily="18" charset="0"/>
                <a:cs typeface="Times New Roman" panose="02020603050405020304" pitchFamily="18" charset="0"/>
              </a:rPr>
              <a:t>Education </a:t>
            </a:r>
            <a:r>
              <a:rPr lang="en-GB" sz="1800" dirty="0">
                <a:latin typeface="Times New Roman" panose="02020603050405020304" pitchFamily="18" charset="0"/>
                <a:cs typeface="Times New Roman" panose="02020603050405020304" pitchFamily="18" charset="0"/>
              </a:rPr>
              <a:t>and </a:t>
            </a:r>
            <a:r>
              <a:rPr lang="en-GB" sz="1800" dirty="0" smtClean="0">
                <a:latin typeface="Times New Roman" panose="02020603050405020304" pitchFamily="18" charset="0"/>
                <a:cs typeface="Times New Roman" panose="02020603050405020304" pitchFamily="18" charset="0"/>
              </a:rPr>
              <a:t>Training </a:t>
            </a:r>
            <a:r>
              <a:rPr lang="en-GB" sz="1800" dirty="0">
                <a:latin typeface="Times New Roman" panose="02020603050405020304" pitchFamily="18" charset="0"/>
                <a:cs typeface="Times New Roman" panose="02020603050405020304" pitchFamily="18" charset="0"/>
              </a:rPr>
              <a:t>methods as well as internships and practical work experiences with </a:t>
            </a:r>
            <a:r>
              <a:rPr lang="en-GB" sz="1800" dirty="0" smtClean="0">
                <a:latin typeface="Times New Roman" panose="02020603050405020304" pitchFamily="18" charset="0"/>
                <a:cs typeface="Times New Roman" panose="02020603050405020304" pitchFamily="18" charset="0"/>
              </a:rPr>
              <a:t>Informal </a:t>
            </a:r>
            <a:r>
              <a:rPr lang="en-GB" sz="1800" dirty="0">
                <a:latin typeface="Times New Roman" panose="02020603050405020304" pitchFamily="18" charset="0"/>
                <a:cs typeface="Times New Roman" panose="02020603050405020304" pitchFamily="18" charset="0"/>
              </a:rPr>
              <a:t>learning methods of the youth sector in order to provide a low level inclusive, and most important, practical training method which will give all young NEETs a Second Chance to gain </a:t>
            </a:r>
            <a:r>
              <a:rPr lang="en-GB" sz="1800" dirty="0" smtClean="0">
                <a:latin typeface="Times New Roman" panose="02020603050405020304" pitchFamily="18" charset="0"/>
                <a:cs typeface="Times New Roman" panose="02020603050405020304" pitchFamily="18" charset="0"/>
              </a:rPr>
              <a:t>Vocational </a:t>
            </a:r>
            <a:r>
              <a:rPr lang="en-GB" sz="1800" dirty="0">
                <a:latin typeface="Times New Roman" panose="02020603050405020304" pitchFamily="18" charset="0"/>
                <a:cs typeface="Times New Roman" panose="02020603050405020304" pitchFamily="18" charset="0"/>
              </a:rPr>
              <a:t>T</a:t>
            </a:r>
            <a:r>
              <a:rPr lang="en-GB" sz="1800" dirty="0" smtClean="0">
                <a:latin typeface="Times New Roman" panose="02020603050405020304" pitchFamily="18" charset="0"/>
                <a:cs typeface="Times New Roman" panose="02020603050405020304" pitchFamily="18" charset="0"/>
              </a:rPr>
              <a:t>raining </a:t>
            </a:r>
            <a:r>
              <a:rPr lang="en-GB" sz="1800" dirty="0">
                <a:latin typeface="Times New Roman" panose="02020603050405020304" pitchFamily="18" charset="0"/>
                <a:cs typeface="Times New Roman" panose="02020603050405020304" pitchFamily="18" charset="0"/>
              </a:rPr>
              <a:t>and </a:t>
            </a:r>
            <a:r>
              <a:rPr lang="en-GB" sz="1800" dirty="0" smtClean="0">
                <a:latin typeface="Times New Roman" panose="02020603050405020304" pitchFamily="18" charset="0"/>
                <a:cs typeface="Times New Roman" panose="02020603050405020304" pitchFamily="18" charset="0"/>
              </a:rPr>
              <a:t>Employment</a:t>
            </a:r>
            <a:r>
              <a:rPr lang="en-GB" sz="1800" dirty="0">
                <a:latin typeface="Times New Roman" panose="02020603050405020304" pitchFamily="18" charset="0"/>
                <a:cs typeface="Times New Roman" panose="02020603050405020304" pitchFamily="18" charset="0"/>
              </a:rPr>
              <a:t>.</a:t>
            </a:r>
          </a:p>
          <a:p>
            <a:r>
              <a:rPr lang="en-GB" sz="1800" dirty="0">
                <a:latin typeface="Times New Roman" panose="02020603050405020304" pitchFamily="18" charset="0"/>
                <a:cs typeface="Times New Roman" panose="02020603050405020304" pitchFamily="18" charset="0"/>
              </a:rPr>
              <a:t>In the VET sector the priority is therefore to give access for this disadvantaged target group to </a:t>
            </a:r>
            <a:r>
              <a:rPr lang="en-GB" sz="1800" dirty="0" smtClean="0">
                <a:latin typeface="Times New Roman" panose="02020603050405020304" pitchFamily="18" charset="0"/>
                <a:cs typeface="Times New Roman" panose="02020603050405020304" pitchFamily="18" charset="0"/>
              </a:rPr>
              <a:t>complete vocational </a:t>
            </a:r>
            <a:r>
              <a:rPr lang="en-GB" sz="1800" dirty="0">
                <a:latin typeface="Times New Roman" panose="02020603050405020304" pitchFamily="18" charset="0"/>
                <a:cs typeface="Times New Roman" panose="02020603050405020304" pitchFamily="18" charset="0"/>
              </a:rPr>
              <a:t>training while in the youth </a:t>
            </a:r>
            <a:r>
              <a:rPr lang="en-GB" sz="1800" dirty="0" smtClean="0">
                <a:latin typeface="Times New Roman" panose="02020603050405020304" pitchFamily="18" charset="0"/>
                <a:cs typeface="Times New Roman" panose="02020603050405020304" pitchFamily="18" charset="0"/>
              </a:rPr>
              <a:t>sector, </a:t>
            </a:r>
            <a:r>
              <a:rPr lang="en-GB" sz="1800" dirty="0">
                <a:latin typeface="Times New Roman" panose="02020603050405020304" pitchFamily="18" charset="0"/>
                <a:cs typeface="Times New Roman" panose="02020603050405020304" pitchFamily="18" charset="0"/>
              </a:rPr>
              <a:t>the main aim is the empowerment of the young NEETs through training. NEETs often face social exclusion, therefore it is important to empower them through the training in order for them to be A</a:t>
            </a:r>
            <a:r>
              <a:rPr lang="en-GB" sz="1800" dirty="0" smtClean="0">
                <a:latin typeface="Times New Roman" panose="02020603050405020304" pitchFamily="18" charset="0"/>
                <a:cs typeface="Times New Roman" panose="02020603050405020304" pitchFamily="18" charset="0"/>
              </a:rPr>
              <a:t>ctive Citizens</a:t>
            </a:r>
            <a:r>
              <a:rPr lang="en-GB" sz="1800" dirty="0">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p:txBody>
          <a:bodyPr/>
          <a:lstStyle/>
          <a:p>
            <a:r>
              <a:rPr lang="en-GB" dirty="0" smtClean="0"/>
              <a:t>                                    </a:t>
            </a:r>
            <a:r>
              <a:rPr lang="en-GB" dirty="0" smtClean="0">
                <a:latin typeface="Times New Roman" panose="02020603050405020304" pitchFamily="18" charset="0"/>
                <a:cs typeface="Times New Roman" panose="02020603050405020304" pitchFamily="18" charset="0"/>
              </a:rPr>
              <a:t>Target Group</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7666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IB Brandenburh Nordost  - Germany</a:t>
            </a:r>
          </a:p>
          <a:p>
            <a:pPr marL="0" indent="0">
              <a:buNone/>
            </a:pPr>
            <a:r>
              <a:rPr lang="en-US" sz="2000" b="1" dirty="0" smtClean="0">
                <a:latin typeface="Times New Roman" panose="02020603050405020304" pitchFamily="18" charset="0"/>
                <a:cs typeface="Times New Roman" panose="02020603050405020304" pitchFamily="18" charset="0"/>
              </a:rPr>
              <a:t>     Strengths</a:t>
            </a:r>
          </a:p>
          <a:p>
            <a:r>
              <a:rPr lang="en-US" sz="1800" dirty="0" smtClean="0">
                <a:latin typeface="Times New Roman" panose="02020603050405020304" pitchFamily="18" charset="0"/>
                <a:cs typeface="Times New Roman" panose="02020603050405020304" pitchFamily="18" charset="0"/>
              </a:rPr>
              <a:t>Vocational Training Centre;</a:t>
            </a:r>
          </a:p>
          <a:p>
            <a:r>
              <a:rPr lang="en-US" sz="1800" dirty="0" smtClean="0">
                <a:latin typeface="Times New Roman" panose="02020603050405020304" pitchFamily="18" charset="0"/>
                <a:cs typeface="Times New Roman" panose="02020603050405020304" pitchFamily="18" charset="0"/>
              </a:rPr>
              <a:t>Vocational School, Secondary School, Coaching Centre for long term unemployed, several youth clubs, 5 asylum seekers centres. Focus on disadvantaged youths and learning disabilities, several European networks;</a:t>
            </a:r>
          </a:p>
          <a:p>
            <a:r>
              <a:rPr lang="en-US" sz="1800" dirty="0" smtClean="0">
                <a:latin typeface="Times New Roman" panose="02020603050405020304" pitchFamily="18" charset="0"/>
                <a:cs typeface="Times New Roman" panose="02020603050405020304" pitchFamily="18" charset="0"/>
              </a:rPr>
              <a:t> 20 + years experience.</a:t>
            </a:r>
          </a:p>
          <a:p>
            <a:pPr marL="0" indent="0">
              <a:buNone/>
            </a:pPr>
            <a:r>
              <a:rPr lang="en-US" sz="2000" b="1" dirty="0" smtClean="0">
                <a:latin typeface="Times New Roman" panose="02020603050405020304" pitchFamily="18" charset="0"/>
                <a:cs typeface="Times New Roman" panose="02020603050405020304" pitchFamily="18" charset="0"/>
              </a:rPr>
              <a:t>     Weaknesses</a:t>
            </a:r>
          </a:p>
          <a:p>
            <a:r>
              <a:rPr lang="en-US" sz="1800" dirty="0" smtClean="0">
                <a:latin typeface="Times New Roman" panose="02020603050405020304" pitchFamily="18" charset="0"/>
                <a:cs typeface="Times New Roman" panose="02020603050405020304" pitchFamily="18" charset="0"/>
              </a:rPr>
              <a:t>Potential language barriers on the European Training Platform for students and trainers.</a:t>
            </a:r>
          </a:p>
          <a:p>
            <a:pPr lvl="1"/>
            <a:endParaRPr lang="en-US" dirty="0"/>
          </a:p>
        </p:txBody>
      </p:sp>
      <p:sp>
        <p:nvSpPr>
          <p:cNvPr id="3" name="Title 2"/>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Partners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586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7612" y="1905000"/>
            <a:ext cx="9448802" cy="4343400"/>
          </a:xfrm>
        </p:spPr>
        <p:txBody>
          <a:bodyPr>
            <a:normAutofit fontScale="32500" lnSpcReduction="20000"/>
          </a:bodyPr>
          <a:lstStyle/>
          <a:p>
            <a:pPr marL="0" indent="0" algn="ctr">
              <a:buNone/>
            </a:pPr>
            <a:r>
              <a:rPr lang="en-GB" sz="5500" b="1" dirty="0" smtClean="0">
                <a:latin typeface="Times New Roman" panose="02020603050405020304" pitchFamily="18" charset="0"/>
                <a:cs typeface="Times New Roman" panose="02020603050405020304" pitchFamily="18" charset="0"/>
              </a:rPr>
              <a:t>EDUCA International o.p.s – Czech Republic</a:t>
            </a:r>
            <a:endParaRPr lang="en-GB" sz="5000" b="1" dirty="0" smtClean="0">
              <a:latin typeface="Times New Roman" panose="02020603050405020304" pitchFamily="18" charset="0"/>
              <a:cs typeface="Times New Roman" panose="02020603050405020304" pitchFamily="18" charset="0"/>
            </a:endParaRPr>
          </a:p>
          <a:p>
            <a:pPr marL="0" indent="0">
              <a:buNone/>
            </a:pPr>
            <a:r>
              <a:rPr lang="en-GB" sz="5500" b="1" dirty="0" smtClean="0">
                <a:latin typeface="Times New Roman" panose="02020603050405020304" pitchFamily="18" charset="0"/>
                <a:cs typeface="Times New Roman" panose="02020603050405020304" pitchFamily="18" charset="0"/>
              </a:rPr>
              <a:t>Strengths:</a:t>
            </a:r>
          </a:p>
          <a:p>
            <a:r>
              <a:rPr lang="en-GB" sz="5500" dirty="0" smtClean="0">
                <a:latin typeface="Times New Roman" panose="02020603050405020304" pitchFamily="18" charset="0"/>
                <a:cs typeface="Times New Roman" panose="02020603050405020304" pitchFamily="18" charset="0"/>
              </a:rPr>
              <a:t>Consortium in  partnership with several universities for traineeships within Erasmus+, over 200 traineeships for students in 8 Czech Universities;</a:t>
            </a:r>
          </a:p>
          <a:p>
            <a:r>
              <a:rPr lang="en-GB" sz="5500" dirty="0" smtClean="0">
                <a:latin typeface="Times New Roman" panose="02020603050405020304" pitchFamily="18" charset="0"/>
                <a:cs typeface="Times New Roman" panose="02020603050405020304" pitchFamily="18" charset="0"/>
              </a:rPr>
              <a:t>Focuses on drop-outs;</a:t>
            </a:r>
          </a:p>
          <a:p>
            <a:r>
              <a:rPr lang="en-GB" sz="5500" dirty="0" smtClean="0">
                <a:latin typeface="Times New Roman" panose="02020603050405020304" pitchFamily="18" charset="0"/>
                <a:cs typeface="Times New Roman" panose="02020603050405020304" pitchFamily="18" charset="0"/>
              </a:rPr>
              <a:t>Participated in Pilot Second Chance School with Sweden, Published a book illustrated by a student of Second Chance School Sweden.</a:t>
            </a:r>
          </a:p>
          <a:p>
            <a:pPr marL="0" indent="0">
              <a:buNone/>
            </a:pPr>
            <a:r>
              <a:rPr lang="en-GB" sz="5500" b="1" dirty="0" smtClean="0">
                <a:latin typeface="Times New Roman" panose="02020603050405020304" pitchFamily="18" charset="0"/>
                <a:cs typeface="Times New Roman" panose="02020603050405020304" pitchFamily="18" charset="0"/>
              </a:rPr>
              <a:t>Weaknesses:</a:t>
            </a:r>
          </a:p>
          <a:p>
            <a:r>
              <a:rPr lang="en-GB" sz="5500" dirty="0" smtClean="0">
                <a:latin typeface="Times New Roman" panose="02020603050405020304" pitchFamily="18" charset="0"/>
                <a:cs typeface="Times New Roman" panose="02020603050405020304" pitchFamily="18" charset="0"/>
              </a:rPr>
              <a:t>Recruitment and retaining participants; </a:t>
            </a:r>
          </a:p>
          <a:p>
            <a:r>
              <a:rPr lang="en-GB" sz="5500" dirty="0" smtClean="0">
                <a:latin typeface="Times New Roman" panose="02020603050405020304" pitchFamily="18" charset="0"/>
                <a:cs typeface="Times New Roman" panose="02020603050405020304" pitchFamily="18" charset="0"/>
              </a:rPr>
              <a:t>Lack of a Youth Centre for all activities;</a:t>
            </a:r>
          </a:p>
          <a:p>
            <a:r>
              <a:rPr lang="en-GB" sz="5500" dirty="0" smtClean="0">
                <a:latin typeface="Times New Roman" panose="02020603050405020304" pitchFamily="18" charset="0"/>
                <a:cs typeface="Times New Roman" panose="02020603050405020304" pitchFamily="18" charset="0"/>
              </a:rPr>
              <a:t>Potential language barrier for trainers and students on ETP Platform.</a:t>
            </a:r>
          </a:p>
          <a:p>
            <a:endParaRPr lang="en-GB" dirty="0"/>
          </a:p>
        </p:txBody>
      </p:sp>
      <p:sp>
        <p:nvSpPr>
          <p:cNvPr id="3" name="Title 2"/>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Partners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593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GB" sz="2000" b="1" dirty="0" smtClean="0">
                <a:latin typeface="Times New Roman" panose="02020603050405020304" pitchFamily="18" charset="0"/>
                <a:cs typeface="Times New Roman" panose="02020603050405020304" pitchFamily="18" charset="0"/>
              </a:rPr>
              <a:t>Folkeuniversitet (FUMN) - Norway</a:t>
            </a:r>
          </a:p>
          <a:p>
            <a:pPr marL="0" indent="0">
              <a:buNone/>
            </a:pPr>
            <a:r>
              <a:rPr lang="en-GB" sz="1800" b="1" dirty="0" smtClean="0">
                <a:latin typeface="Times New Roman" panose="02020603050405020304" pitchFamily="18" charset="0"/>
                <a:cs typeface="Times New Roman" panose="02020603050405020304" pitchFamily="18" charset="0"/>
              </a:rPr>
              <a:t>     Strengths</a:t>
            </a:r>
          </a:p>
          <a:p>
            <a:r>
              <a:rPr lang="en-GB" sz="1800" dirty="0" smtClean="0">
                <a:latin typeface="Times New Roman" panose="02020603050405020304" pitchFamily="18" charset="0"/>
                <a:cs typeface="Times New Roman" panose="02020603050405020304" pitchFamily="18" charset="0"/>
              </a:rPr>
              <a:t>Over 50 years of experience in VET;</a:t>
            </a:r>
          </a:p>
          <a:p>
            <a:r>
              <a:rPr lang="en-GB" sz="1800" dirty="0" smtClean="0">
                <a:latin typeface="Times New Roman" panose="02020603050405020304" pitchFamily="18" charset="0"/>
                <a:cs typeface="Times New Roman" panose="02020603050405020304" pitchFamily="18" charset="0"/>
              </a:rPr>
              <a:t>Work with 100 companies;</a:t>
            </a:r>
          </a:p>
          <a:p>
            <a:r>
              <a:rPr lang="en-GB" sz="1800" dirty="0" smtClean="0">
                <a:latin typeface="Times New Roman" panose="02020603050405020304" pitchFamily="18" charset="0"/>
                <a:cs typeface="Times New Roman" panose="02020603050405020304" pitchFamily="18" charset="0"/>
              </a:rPr>
              <a:t>Good balance with Non-formal and Formal Education and Training;</a:t>
            </a:r>
          </a:p>
          <a:p>
            <a:r>
              <a:rPr lang="en-GB" sz="1800" dirty="0" smtClean="0">
                <a:latin typeface="Times New Roman" panose="02020603050405020304" pitchFamily="18" charset="0"/>
                <a:cs typeface="Times New Roman" panose="02020603050405020304" pitchFamily="18" charset="0"/>
              </a:rPr>
              <a:t>Largest operator in region;</a:t>
            </a:r>
          </a:p>
          <a:p>
            <a:pPr marL="0" indent="0">
              <a:buNone/>
            </a:pPr>
            <a:r>
              <a:rPr lang="en-GB" sz="1800" dirty="0" smtClean="0">
                <a:latin typeface="Times New Roman" panose="02020603050405020304" pitchFamily="18" charset="0"/>
                <a:cs typeface="Times New Roman" panose="02020603050405020304" pitchFamily="18" charset="0"/>
              </a:rPr>
              <a:t>    </a:t>
            </a:r>
            <a:r>
              <a:rPr lang="en-GB" sz="1800" b="1" dirty="0" smtClean="0">
                <a:latin typeface="Times New Roman" panose="02020603050405020304" pitchFamily="18" charset="0"/>
                <a:cs typeface="Times New Roman" panose="02020603050405020304" pitchFamily="18" charset="0"/>
              </a:rPr>
              <a:t>Weaknesses</a:t>
            </a:r>
          </a:p>
          <a:p>
            <a:r>
              <a:rPr lang="en-GB" sz="1800" dirty="0" smtClean="0">
                <a:latin typeface="Times New Roman" panose="02020603050405020304" pitchFamily="18" charset="0"/>
                <a:cs typeface="Times New Roman" panose="02020603050405020304" pitchFamily="18" charset="0"/>
              </a:rPr>
              <a:t>Potential language barrier for Students and Trainers on ETP Platform.</a:t>
            </a:r>
            <a:endParaRPr lang="en-GB"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Partners</a:t>
            </a:r>
            <a:r>
              <a:rPr lang="en-GB" dirty="0" smtClean="0"/>
              <a:t>	</a:t>
            </a:r>
            <a:endParaRPr lang="en-GB" dirty="0"/>
          </a:p>
        </p:txBody>
      </p:sp>
    </p:spTree>
    <p:extLst>
      <p:ext uri="{BB962C8B-B14F-4D97-AF65-F5344CB8AC3E}">
        <p14:creationId xmlns:p14="http://schemas.microsoft.com/office/powerpoint/2010/main" val="777062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New technology being used by Trainers and Youth:</a:t>
            </a:r>
          </a:p>
          <a:p>
            <a:pPr lvl="1"/>
            <a:r>
              <a:rPr lang="en-US" sz="1800" dirty="0" smtClean="0">
                <a:latin typeface="Times New Roman" panose="02020603050405020304" pitchFamily="18" charset="0"/>
                <a:cs typeface="Times New Roman" panose="02020603050405020304" pitchFamily="18" charset="0"/>
              </a:rPr>
              <a:t>European Training Platform </a:t>
            </a:r>
            <a:r>
              <a:rPr lang="en-US"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hlinkClick r:id="rId2"/>
              </a:rPr>
              <a:t>http://</a:t>
            </a:r>
            <a:r>
              <a:rPr lang="en-US" sz="1800" dirty="0" smtClean="0">
                <a:latin typeface="Times New Roman" panose="02020603050405020304" pitchFamily="18" charset="0"/>
                <a:cs typeface="Times New Roman" panose="02020603050405020304" pitchFamily="18" charset="0"/>
                <a:hlinkClick r:id="rId2"/>
              </a:rPr>
              <a:t>sladeno.eu/moodle/</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Benefits: One site where Trainers can monitor and evaluate students courses, progress and communicate with other trainers internationally RE Good Practice. </a:t>
            </a:r>
          </a:p>
          <a:p>
            <a:r>
              <a:rPr lang="en-US" sz="2000" dirty="0" smtClean="0">
                <a:latin typeface="Times New Roman" panose="02020603050405020304" pitchFamily="18" charset="0"/>
                <a:cs typeface="Times New Roman" panose="02020603050405020304" pitchFamily="18" charset="0"/>
              </a:rPr>
              <a:t>Standards being adopted:</a:t>
            </a:r>
          </a:p>
          <a:p>
            <a:pPr marL="0" indent="0">
              <a:buNone/>
            </a:pPr>
            <a:r>
              <a:rPr lang="en-US" sz="2000" dirty="0" smtClean="0">
                <a:latin typeface="Times New Roman" panose="02020603050405020304" pitchFamily="18" charset="0"/>
                <a:cs typeface="Times New Roman" panose="02020603050405020304" pitchFamily="18" charset="0"/>
              </a:rPr>
              <a:t>- Efficiency and Partnership development. </a:t>
            </a:r>
          </a:p>
        </p:txBody>
      </p:sp>
      <p:sp>
        <p:nvSpPr>
          <p:cNvPr id="3" name="Title 2"/>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Technology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901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98612" y="1828800"/>
            <a:ext cx="9143538" cy="3697465"/>
          </a:xfrm>
        </p:spPr>
        <p:txBody>
          <a:bodyPr/>
          <a:lstStyle/>
          <a:p>
            <a:pPr marL="0" indent="0" algn="ctr">
              <a:buNone/>
            </a:pPr>
            <a:r>
              <a:rPr lang="en-US" dirty="0" smtClean="0">
                <a:latin typeface="Times New Roman" panose="02020603050405020304" pitchFamily="18" charset="0"/>
                <a:cs typeface="Times New Roman" panose="02020603050405020304" pitchFamily="18" charset="0"/>
              </a:rPr>
              <a:t>Resources Allocated to Project</a:t>
            </a:r>
          </a:p>
          <a:p>
            <a:pPr marL="320040" lvl="1" indent="0">
              <a:buNone/>
            </a:pPr>
            <a:r>
              <a:rPr lang="en-US" dirty="0" smtClean="0">
                <a:latin typeface="Times New Roman" panose="02020603050405020304" pitchFamily="18" charset="0"/>
                <a:cs typeface="Times New Roman" panose="02020603050405020304" pitchFamily="18" charset="0"/>
              </a:rPr>
              <a:t>People:</a:t>
            </a:r>
          </a:p>
          <a:p>
            <a:pPr lvl="1"/>
            <a:r>
              <a:rPr lang="en-US" dirty="0" smtClean="0">
                <a:latin typeface="Times New Roman" panose="02020603050405020304" pitchFamily="18" charset="0"/>
                <a:cs typeface="Times New Roman" panose="02020603050405020304" pitchFamily="18" charset="0"/>
              </a:rPr>
              <a:t>2 Youth Officers to provide recruitment of youth for September start (15), Develop partnerships and collect Letters of Intent;</a:t>
            </a:r>
          </a:p>
          <a:p>
            <a:pPr lvl="1"/>
            <a:r>
              <a:rPr lang="en-US" dirty="0">
                <a:latin typeface="Times New Roman" panose="02020603050405020304" pitchFamily="18" charset="0"/>
                <a:cs typeface="Times New Roman" panose="02020603050405020304" pitchFamily="18" charset="0"/>
              </a:rPr>
              <a:t>2 Trainers to train in Germany and provide training for staff in </a:t>
            </a:r>
            <a:r>
              <a:rPr lang="en-US" dirty="0" smtClean="0">
                <a:latin typeface="Times New Roman" panose="02020603050405020304" pitchFamily="18" charset="0"/>
                <a:cs typeface="Times New Roman" panose="02020603050405020304" pitchFamily="18" charset="0"/>
              </a:rPr>
              <a:t>the UK.</a:t>
            </a:r>
          </a:p>
          <a:p>
            <a:pPr lvl="1"/>
            <a:r>
              <a:rPr lang="en-US" dirty="0" smtClean="0">
                <a:latin typeface="Times New Roman" panose="02020603050405020304" pitchFamily="18" charset="0"/>
                <a:cs typeface="Times New Roman" panose="02020603050405020304" pitchFamily="18" charset="0"/>
              </a:rPr>
              <a:t>Equipment; ( All trainers to bring IT Equipment for Training in Germany);</a:t>
            </a:r>
          </a:p>
          <a:p>
            <a:pPr lvl="1"/>
            <a:r>
              <a:rPr lang="en-US" dirty="0" smtClean="0">
                <a:latin typeface="Times New Roman" panose="02020603050405020304" pitchFamily="18" charset="0"/>
                <a:cs typeface="Times New Roman" panose="02020603050405020304" pitchFamily="18" charset="0"/>
              </a:rPr>
              <a:t>Locations ( Germany, Norway, UK, Czech Republic);</a:t>
            </a:r>
          </a:p>
          <a:p>
            <a:pPr lvl="1"/>
            <a:r>
              <a:rPr lang="en-US" dirty="0" smtClean="0">
                <a:latin typeface="Times New Roman" panose="02020603050405020304" pitchFamily="18" charset="0"/>
                <a:cs typeface="Times New Roman" panose="02020603050405020304" pitchFamily="18" charset="0"/>
              </a:rPr>
              <a:t>Support &amp; outside services; ( Letters of Intent and Partnerships with Local Organisations).</a:t>
            </a:r>
          </a:p>
        </p:txBody>
      </p:sp>
      <p:sp>
        <p:nvSpPr>
          <p:cNvPr id="3" name="Title 2"/>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Team Resources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38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deno Brief 10.04.16">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 xmlns:thm15="http://schemas.microsoft.com/office/thememl/2012/main" name="Sladeno Brief 10.04.16" id="{F23FFB4E-B345-4323-993C-401B01BCD8AA}" vid="{A3FC3471-00A3-4DCD-AC5E-9CECCB85DB2E}"/>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C864001-A60D-40C9-A6CD-1EE64ABC9F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Sladeno Brief 10.04.16</Template>
  <TotalTime>0</TotalTime>
  <Words>1063</Words>
  <Application>Microsoft Macintosh PowerPoint</Application>
  <PresentationFormat>Custom</PresentationFormat>
  <Paragraphs>104</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Sladeno Brief 10.04.16</vt:lpstr>
      <vt:lpstr>SLADENO </vt:lpstr>
      <vt:lpstr>Project Goals</vt:lpstr>
      <vt:lpstr>Description</vt:lpstr>
      <vt:lpstr>                                    Target Group</vt:lpstr>
      <vt:lpstr>Partners</vt:lpstr>
      <vt:lpstr>Partners</vt:lpstr>
      <vt:lpstr>Partners </vt:lpstr>
      <vt:lpstr>Technology</vt:lpstr>
      <vt:lpstr>Team Resources</vt:lpstr>
      <vt:lpstr>Expected Results</vt:lpstr>
      <vt:lpstr>Expected Results</vt:lpstr>
      <vt:lpstr>Schedule </vt:lpstr>
      <vt:lpstr>Current Status</vt:lpstr>
      <vt:lpstr>Related Documents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2017-08-15T19:28:57Z</dcterms:created>
  <dcterms:modified xsi:type="dcterms:W3CDTF">2017-10-02T14:04:59Z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TC034605449991</vt:lpwstr>
  </property>
</Properties>
</file>