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9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8" r:id="rId23"/>
    <p:sldId id="25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0608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63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536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03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5903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641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025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832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5698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16212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02162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82638" indent="-325438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219200" indent="-3048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36725" indent="-365125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35200" indent="-4064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692400" indent="-4064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49600" indent="-4064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06800" indent="-4064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64000" indent="-4064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ops.eu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ducaops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331913" y="3500438"/>
            <a:ext cx="6400800" cy="1944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>
              <a:solidFill>
                <a:srgbClr val="251F8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>
              <a:solidFill>
                <a:srgbClr val="00008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00008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Berlin</a:t>
            </a:r>
            <a:endParaRPr lang="en-US" sz="2000">
              <a:solidFill>
                <a:srgbClr val="00008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17. 6. 2017</a:t>
            </a:r>
            <a:r>
              <a:rPr lang="en-US" sz="2000">
                <a:solidFill>
                  <a:srgbClr val="000086"/>
                </a:solidFill>
              </a:rPr>
              <a:t> </a:t>
            </a:r>
            <a:endParaRPr lang="en-US" sz="20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Vladimira Rehackova</a:t>
            </a:r>
            <a:endParaRPr lang="en-US" sz="20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539750" y="1628775"/>
            <a:ext cx="7772400" cy="165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SLADENO</a:t>
            </a:r>
            <a:r>
              <a:rPr lang="en-US" sz="3600">
                <a:solidFill>
                  <a:srgbClr val="0000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600">
                <a:solidFill>
                  <a:srgbClr val="0000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en-US" sz="2400">
                <a:solidFill>
                  <a:srgbClr val="000086"/>
                </a:solidFill>
              </a:rPr>
              <a:t>Erasmus+ Project KA2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For a regular check of practical skills and competences: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Dates joined with the reached level of gained practical competences required by the employer and agreed upon with Educa.</a:t>
            </a:r>
          </a:p>
          <a:p>
            <a:pPr marL="0" indent="0">
              <a:lnSpc>
                <a:spcPct val="80000"/>
              </a:lnSpc>
              <a:buClr>
                <a:srgbClr val="251F86"/>
              </a:buClr>
              <a:buFont typeface="Arial" charset="0"/>
              <a:buChar char="•"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The rating system consists of marks from 1 up to 5 where the 5 stands for the highest level required.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Signed by the student, tutor and project coordinator</a:t>
            </a:r>
            <a:r>
              <a:rPr lang="en-US" sz="2000">
                <a:solidFill>
                  <a:srgbClr val="000086"/>
                </a:solidFill>
              </a:rPr>
              <a:t>	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Practical Evaluation Form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For a regular check of social skills and competences: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Dates joined with the reached level of gained social competences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Signed by the student, tutor and project coordinator</a:t>
            </a:r>
            <a:r>
              <a:rPr lang="en-US" sz="2000">
                <a:solidFill>
                  <a:srgbClr val="000086"/>
                </a:solidFill>
              </a:rPr>
              <a:t>	</a:t>
            </a:r>
          </a:p>
          <a:p>
            <a:pPr>
              <a:lnSpc>
                <a:spcPct val="80000"/>
              </a:lnSpc>
              <a:buClr>
                <a:srgbClr val="000086"/>
              </a:buClr>
              <a:buFont typeface="Arial" charset="0"/>
              <a:buChar char="•"/>
            </a:pPr>
            <a:endParaRPr lang="en-US" sz="2000">
              <a:solidFill>
                <a:srgbClr val="0000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000086"/>
                </a:solidFill>
              </a:rPr>
              <a:t>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Social Evaluation Form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Confirmation of a completed training: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Dates of the training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Information about the project in which the training took place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Company where the practical professional skills and competences and social skills training was completed.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Signed by Educa International.</a:t>
            </a:r>
            <a:r>
              <a:rPr lang="en-US" sz="2000">
                <a:solidFill>
                  <a:srgbClr val="000086"/>
                </a:solidFill>
              </a:rPr>
              <a:t>	</a:t>
            </a: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		</a:t>
            </a:r>
            <a:r>
              <a:rPr lang="en-US" sz="2000">
                <a:solidFill>
                  <a:srgbClr val="000086"/>
                </a:solidFill>
              </a:rPr>
              <a:t>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Certificate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		</a:t>
            </a:r>
            <a:r>
              <a:rPr lang="en-US" sz="2000">
                <a:solidFill>
                  <a:srgbClr val="000086"/>
                </a:solidFill>
              </a:rPr>
              <a:t>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Certifikate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-747713"/>
            <a:ext cx="6599237" cy="90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492375"/>
            <a:ext cx="794702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Most of our students get a job after they have finished Second Chance School – in average more than 70%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84313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Achieved results</a:t>
            </a:r>
            <a:endParaRPr lang="en-US" sz="36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492375"/>
            <a:ext cx="794702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307975" indent="-307975" algn="ctr">
              <a:spcBef>
                <a:spcPct val="0"/>
              </a:spcBef>
              <a:buClr>
                <a:srgbClr val="FDB90C"/>
              </a:buClr>
              <a:buFont typeface="Trebuchet MS" charset="0"/>
              <a:buChar char="•"/>
            </a:pP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Unconventional solutions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Different methodology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Safe environment - positive dynamics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Gradually increasing difficulty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Cooperation with enterprises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7975" indent="-307975" algn="ctr">
              <a:spcBef>
                <a:spcPts val="400"/>
              </a:spcBef>
              <a:buClr>
                <a:srgbClr val="FDB90C"/>
              </a:buClr>
              <a:buFont typeface="Trebuchet MS" charset="0"/>
              <a:buChar char="•"/>
            </a:pPr>
            <a:r>
              <a:rPr lang="en-US" sz="24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Improvement of social skills</a:t>
            </a:r>
            <a:endParaRPr lang="en-US" sz="24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84313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GOOD PRACTICE</a:t>
            </a:r>
            <a:endParaRPr lang="en-US" sz="36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492375"/>
            <a:ext cx="794702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rgbClr val="251F86"/>
              </a:buClr>
              <a:buFont typeface="Arial Bold" charset="0"/>
              <a:buChar char="-"/>
            </a:pP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….to the labour market with experience and practical training!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being prepared for the adult working life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having a network of help and a social network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having gained self-confidence, self-esteem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4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having improved their social competences</a:t>
            </a:r>
            <a:endParaRPr lang="en-US" sz="24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84313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Steps out …</a:t>
            </a:r>
            <a:endParaRPr lang="en-US" sz="36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349500"/>
            <a:ext cx="794702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OUR BASIC TRAINING MATERIAL is based on: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feedback from our tutors and mentors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the experience of teachers from Kladno-Vrapice, teachers from Sweden and other mentors we cooperate with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feedback from our students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the communication with special pedagogues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cooperation with psychologists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observation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80000"/>
              </a:lnSpc>
              <a:spcBef>
                <a:spcPts val="638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5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feedback from the E2C meetings (European Association of Cities for Second Chance Schools) </a:t>
            </a:r>
            <a:endParaRPr lang="en-US" sz="25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84313"/>
            <a:ext cx="8229600" cy="79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latin typeface="Arial Bold" charset="0"/>
                <a:cs typeface="Arial Bold" charset="0"/>
                <a:sym typeface="Arial Bold" charset="0"/>
              </a:rPr>
              <a:t>Manual for SCS Tutors </a:t>
            </a:r>
            <a:endParaRPr lang="en-US" sz="36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492375"/>
            <a:ext cx="794702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2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In November 2016 it was proposed to present SLADENO project to the director of Labour Market Office in Kladno </a:t>
            </a:r>
            <a:endParaRPr lang="en-US" sz="22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2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14th of December 2016, the LMO arranged a workshop with a group of drop-outs registered with unemployed status</a:t>
            </a:r>
            <a:endParaRPr lang="en-US" sz="22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2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12 young drop-outs had been invited and 9 of them took part</a:t>
            </a:r>
            <a:endParaRPr lang="en-US" sz="22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2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Representatives of Educa presented the project SLADENO </a:t>
            </a:r>
            <a:endParaRPr lang="en-US" sz="22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251F86"/>
              </a:buClr>
              <a:buFont typeface="Arial Bold" charset="0"/>
              <a:buChar char="-"/>
            </a:pPr>
            <a:r>
              <a:rPr lang="en-US" sz="22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2 students of vocational school Kladno-Vrapice presented their school and their own experience with it</a:t>
            </a:r>
            <a:endParaRPr lang="en-US" sz="22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84313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Meeting with young drop-outs</a:t>
            </a:r>
            <a:endParaRPr lang="en-US" sz="36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68313" y="290513"/>
            <a:ext cx="8229600" cy="114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endParaRPr lang="en-US" sz="32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68313" y="1125538"/>
            <a:ext cx="3887787" cy="539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 u="sng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Meeting with drop-outs</a:t>
            </a:r>
            <a:endParaRPr lang="en-US" sz="20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 u="sng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December 2016 </a:t>
            </a:r>
            <a:endParaRPr lang="en-US" sz="20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1800">
              <a:solidFill>
                <a:srgbClr val="251F86"/>
              </a:solidFill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1800">
              <a:solidFill>
                <a:srgbClr val="251F86"/>
              </a:solidFill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1800">
              <a:solidFill>
                <a:srgbClr val="251F86"/>
              </a:solidFill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students presenting their 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school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Young people without qualification and without  a job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709738"/>
            <a:ext cx="3781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700213"/>
            <a:ext cx="3781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9814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8588"/>
            <a:ext cx="40322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65100"/>
            <a:ext cx="25241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1989138"/>
            <a:ext cx="82804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Established 2007, a member of European Association of Cities,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Institutions and Second Chance Schools (E2C) - /2013/</a:t>
            </a:r>
          </a:p>
          <a:p>
            <a:pPr>
              <a:lnSpc>
                <a:spcPct val="80000"/>
              </a:lnSpc>
              <a:spcBef>
                <a:spcPts val="738"/>
              </a:spcBef>
              <a:buFont typeface="Arial" charset="0"/>
              <a:buNone/>
            </a:pPr>
            <a:endParaRPr lang="en-US" sz="18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Activities: 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- student placements (both incoming and outgoing)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- support of young people and youth activities 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Projects realised:	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- Leonardo da Vinci - Placements for graduates /2013-2015/ 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- Erasmus Strategic partnerships /KA2/ Assessment of 	 	  traineeships through the EU credit transfer system /2014-16/</a:t>
            </a: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251F86"/>
                </a:solidFill>
              </a:rPr>
              <a:t>		- Erasmus Placements KA1 (for university students only)</a:t>
            </a:r>
            <a:endParaRPr lang="en-US" sz="1800">
              <a:solidFill>
                <a:srgbClr val="FB0006"/>
              </a:solidFill>
            </a:endParaRP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FB000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</a:t>
            </a:r>
            <a:r>
              <a:rPr lang="en-US" sz="1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- Second Chance School (2012-2015) – (transfer of </a:t>
            </a:r>
            <a:r>
              <a:rPr lang="en-US" sz="1800">
                <a:solidFill>
                  <a:srgbClr val="0000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     </a:t>
            </a:r>
            <a:r>
              <a:rPr lang="en-US" sz="1800">
                <a:solidFill>
                  <a:srgbClr val="0000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  innovations)</a:t>
            </a:r>
            <a:endParaRPr lang="en-US" sz="1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0000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</a:t>
            </a:r>
            <a:r>
              <a:rPr lang="en-US" sz="1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- Erasmus KA2 - SLADENO</a:t>
            </a:r>
            <a:endParaRPr lang="en-US" sz="1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463"/>
              </a:spcBef>
              <a:buFont typeface="Arial" charset="0"/>
              <a:buNone/>
            </a:pPr>
            <a:r>
              <a:rPr lang="en-US" sz="1800">
                <a:solidFill>
                  <a:srgbClr val="000086"/>
                </a:solidFill>
              </a:rPr>
              <a:t>		</a:t>
            </a:r>
            <a:r>
              <a:rPr lang="en-US" sz="18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79388" y="1328738"/>
            <a:ext cx="8229600" cy="59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en-US" sz="28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  EDUCA INTERNATIONAL, o.p.s. (NGO)</a:t>
            </a:r>
            <a:endParaRPr lang="en-US" sz="28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8275"/>
            <a:ext cx="2376488" cy="7143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68313" y="258763"/>
            <a:ext cx="8229600" cy="114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endParaRPr lang="en-US" sz="32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412875"/>
            <a:ext cx="8229600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700" u="sng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Progress of the meeting</a:t>
            </a:r>
            <a:endParaRPr lang="en-US" sz="27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90000"/>
              </a:lnSpc>
              <a:spcBef>
                <a:spcPts val="788"/>
              </a:spcBef>
              <a:buClr>
                <a:srgbClr val="251F86"/>
              </a:buClr>
              <a:buFont typeface="Arial" charset="0"/>
              <a:buChar char="•"/>
            </a:pPr>
            <a:endParaRPr lang="en-US" sz="2300">
              <a:solidFill>
                <a:srgbClr val="251F8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588"/>
              </a:spcBef>
              <a:buClr>
                <a:srgbClr val="251F86"/>
              </a:buClr>
              <a:buFont typeface="Arial Bold" charset="0"/>
              <a:buChar char="•"/>
            </a:pP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Participants were informed how they can start the training of the Second Chance School</a:t>
            </a:r>
            <a:endParaRPr lang="en-US" sz="23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90000"/>
              </a:lnSpc>
              <a:spcBef>
                <a:spcPts val="588"/>
              </a:spcBef>
              <a:buClr>
                <a:srgbClr val="251F86"/>
              </a:buClr>
              <a:buFont typeface="Arial Bold" charset="0"/>
              <a:buChar char="•"/>
            </a:pP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Students from Vrapice promised to help the drop-outs out and informed them that can either attend the Vrapice vocational school (including the theoretical lessons) or attend the Second Chance School training (which means purely attending the practice)</a:t>
            </a:r>
            <a:endParaRPr lang="en-US" sz="23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90000"/>
              </a:lnSpc>
              <a:spcBef>
                <a:spcPts val="588"/>
              </a:spcBef>
              <a:buClr>
                <a:srgbClr val="251F86"/>
              </a:buClr>
              <a:buFont typeface="Arial Bold" charset="0"/>
              <a:buChar char="•"/>
            </a:pP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Participants received the application form for the Second Chance School </a:t>
            </a:r>
            <a:r>
              <a:rPr lang="en-US" sz="2300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2300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• the 1</a:t>
            </a:r>
            <a:r>
              <a:rPr lang="en-US" sz="2300" baseline="30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st</a:t>
            </a: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training activities started on February 2017</a:t>
            </a:r>
            <a:endParaRPr lang="en-US" sz="23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90000"/>
              </a:lnSpc>
              <a:spcBef>
                <a:spcPts val="588"/>
              </a:spcBef>
              <a:buClr>
                <a:srgbClr val="251F86"/>
              </a:buClr>
              <a:buFont typeface="Arial Bold" charset="0"/>
              <a:buChar char="•"/>
            </a:pPr>
            <a:r>
              <a:rPr lang="en-US" sz="23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 by now four SCS students have already successfully completed the training</a:t>
            </a:r>
            <a:endParaRPr lang="en-US" sz="23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68313" y="258763"/>
            <a:ext cx="8229600" cy="114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endParaRPr lang="en-US" sz="32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93713" y="1331913"/>
            <a:ext cx="82296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500" u="sng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Summary of so far realised dissemination activities </a:t>
            </a:r>
            <a:endParaRPr lang="en-US" sz="25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>
              <a:lnSpc>
                <a:spcPct val="90000"/>
              </a:lnSpc>
              <a:spcBef>
                <a:spcPts val="55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200">
                <a:solidFill>
                  <a:srgbClr val="251F86"/>
                </a:solidFill>
              </a:rPr>
              <a:t> Educa has presented project activities on the meeting of schools active in Erasmus projects – 70 participants in Brno (October 2016)</a:t>
            </a:r>
          </a:p>
          <a:p>
            <a:pPr marL="0" indent="0">
              <a:lnSpc>
                <a:spcPct val="90000"/>
              </a:lnSpc>
              <a:spcBef>
                <a:spcPts val="55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200">
                <a:solidFill>
                  <a:srgbClr val="251F86"/>
                </a:solidFill>
              </a:rPr>
              <a:t> Meeting of vocational schools, presentation of the project – 60 participants (November 2016, Prague)</a:t>
            </a:r>
          </a:p>
          <a:p>
            <a:pPr marL="0" indent="0">
              <a:lnSpc>
                <a:spcPct val="90000"/>
              </a:lnSpc>
              <a:spcBef>
                <a:spcPts val="55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200">
                <a:solidFill>
                  <a:srgbClr val="251F86"/>
                </a:solidFill>
              </a:rPr>
              <a:t> Educa obtained an award for the highest quality Erasmus project (Placements for Graduates) and this opportunity served to present of the current running projects including SLADENO – 100 participants (school, universities, adult education institutions)</a:t>
            </a:r>
          </a:p>
          <a:p>
            <a:pPr marL="0" indent="0">
              <a:lnSpc>
                <a:spcPct val="90000"/>
              </a:lnSpc>
              <a:spcBef>
                <a:spcPts val="55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200">
                <a:solidFill>
                  <a:srgbClr val="251F86"/>
                </a:solidFill>
              </a:rPr>
              <a:t> Article in the newspaper Kladenský deník about the school activity and how the SLADENO project is realised</a:t>
            </a:r>
          </a:p>
          <a:p>
            <a:pPr marL="0" indent="0">
              <a:lnSpc>
                <a:spcPct val="90000"/>
              </a:lnSpc>
              <a:spcBef>
                <a:spcPts val="55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200">
                <a:solidFill>
                  <a:srgbClr val="251F86"/>
                </a:solidFill>
              </a:rPr>
              <a:t> Meeting with representatives of Ministry od Education </a:t>
            </a:r>
            <a:endParaRPr lang="en-US" sz="2500">
              <a:solidFill>
                <a:srgbClr val="251F8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725"/>
              </a:spcBef>
              <a:buFont typeface="Arial" charset="0"/>
              <a:buNone/>
            </a:pPr>
            <a:endParaRPr lang="en-US" sz="2500">
              <a:solidFill>
                <a:srgbClr val="251F86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38"/>
              </a:spcBef>
              <a:buFont typeface="Arial" charset="0"/>
              <a:buNone/>
            </a:pPr>
            <a:r>
              <a:rPr lang="en-US" sz="2500">
                <a:solidFill>
                  <a:srgbClr val="251F86"/>
                </a:solidFill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87325"/>
            <a:ext cx="8229600" cy="114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200" u="sng">
                <a:solidFill>
                  <a:srgbClr val="251F8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endParaRPr lang="en-US" sz="3200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en-US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u="sng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Thank you for your attention</a:t>
            </a:r>
            <a:endParaRPr lang="en-US" u="sng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>
              <a:solidFill>
                <a:srgbClr val="251F86"/>
              </a:solidFill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Vladimira Rehackova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EDUCA INTERNATIONAL, o.p.s.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Na Moklině 16, 163 00 Praha 6, CZ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E-mail: </a:t>
            </a:r>
            <a:r>
              <a:rPr lang="en-US" sz="2000" u="sng">
                <a:solidFill>
                  <a:srgbClr val="118886"/>
                </a:solidFill>
                <a:latin typeface="Arial Bold" charset="0"/>
                <a:cs typeface="Arial Bold" charset="0"/>
                <a:sym typeface="Arial Bold" charset="0"/>
                <a:hlinkClick r:id="rId2"/>
              </a:rPr>
              <a:t>educaops@gmail.com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 u="sng">
                <a:solidFill>
                  <a:srgbClr val="118886"/>
                </a:solidFill>
                <a:latin typeface="Arial Bold" charset="0"/>
                <a:cs typeface="Arial Bold" charset="0"/>
                <a:sym typeface="Arial Bold" charset="0"/>
                <a:hlinkClick r:id="rId3"/>
              </a:rPr>
              <a:t>www.educaops.eu</a:t>
            </a:r>
            <a:endParaRPr lang="en-US" sz="2000">
              <a:solidFill>
                <a:srgbClr val="15A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tel.: +420 702 062 044</a:t>
            </a:r>
            <a:endParaRPr lang="en-US" sz="20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4213" y="2276475"/>
            <a:ext cx="7947025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251F86"/>
              </a:buClr>
              <a:buFont typeface="Arial" charset="0"/>
              <a:buChar char="-"/>
            </a:pPr>
            <a:r>
              <a:rPr lang="en-US" sz="2000">
                <a:solidFill>
                  <a:srgbClr val="251F86"/>
                </a:solidFill>
              </a:rPr>
              <a:t>Educa is not a school.</a:t>
            </a:r>
          </a:p>
          <a:p>
            <a:pPr>
              <a:lnSpc>
                <a:spcPct val="80000"/>
              </a:lnSpc>
              <a:buClr>
                <a:srgbClr val="251F86"/>
              </a:buClr>
              <a:buFont typeface="Arial" charset="0"/>
              <a:buChar char="-"/>
            </a:pPr>
            <a:endParaRPr lang="en-US" sz="20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-"/>
            </a:pPr>
            <a:r>
              <a:rPr lang="en-US" sz="2000">
                <a:solidFill>
                  <a:srgbClr val="251F86"/>
                </a:solidFill>
              </a:rPr>
              <a:t>It is an agency oriented to solving problems of young people without qualification (drop-outs), </a:t>
            </a:r>
          </a:p>
          <a:p>
            <a:pPr>
              <a:lnSpc>
                <a:spcPct val="80000"/>
              </a:lnSpc>
              <a:buClr>
                <a:srgbClr val="251F86"/>
              </a:buClr>
              <a:buFont typeface="Arial" charset="0"/>
              <a:buChar char="-"/>
            </a:pPr>
            <a:endParaRPr lang="en-US" sz="20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-"/>
            </a:pPr>
            <a:r>
              <a:rPr lang="en-US" sz="2000">
                <a:solidFill>
                  <a:srgbClr val="251F86"/>
                </a:solidFill>
              </a:rPr>
              <a:t>promoting informal training of people without qualification in the Czech Republic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-"/>
            </a:pPr>
            <a:r>
              <a:rPr lang="en-US" sz="2000">
                <a:solidFill>
                  <a:srgbClr val="251F86"/>
                </a:solidFill>
              </a:rPr>
              <a:t>close cooperation with several vocational schools, Labour Market Office, companies and institution</a:t>
            </a:r>
          </a:p>
          <a:p>
            <a:pPr>
              <a:lnSpc>
                <a:spcPct val="80000"/>
              </a:lnSpc>
              <a:buClr>
                <a:srgbClr val="251F86"/>
              </a:buClr>
              <a:buFont typeface="Arial" charset="0"/>
              <a:buChar char="-"/>
            </a:pPr>
            <a:endParaRPr lang="en-US" sz="20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-"/>
            </a:pPr>
            <a:r>
              <a:rPr lang="en-US" sz="2000">
                <a:solidFill>
                  <a:srgbClr val="251F86"/>
                </a:solidFill>
              </a:rPr>
              <a:t>training support for youths in schools and institutions.</a:t>
            </a:r>
          </a:p>
          <a:p>
            <a:pPr>
              <a:lnSpc>
                <a:spcPct val="80000"/>
              </a:lnSpc>
              <a:buClr>
                <a:srgbClr val="251F86"/>
              </a:buClr>
              <a:buFont typeface="Arial" charset="0"/>
              <a:buChar char="-"/>
            </a:pPr>
            <a:endParaRPr lang="en-US" sz="20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322388"/>
            <a:ext cx="8174038" cy="73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Project SLADENO and EDUCA Activities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9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251F86"/>
              </a:buClr>
              <a:buFont typeface="Arial Bold" charset="0"/>
              <a:buChar char="•"/>
            </a:pPr>
            <a:r>
              <a:rPr lang="en-US" sz="1900">
                <a:solidFill>
                  <a:srgbClr val="251F86"/>
                </a:solidFill>
                <a:latin typeface="Arial Bold" charset="0"/>
                <a:cs typeface="Arial Bold" charset="0"/>
                <a:sym typeface="Arial Bold" charset="0"/>
              </a:rPr>
              <a:t>Young people who have (for various reasons) not finished vocational schools </a:t>
            </a:r>
            <a:endParaRPr lang="en-US" sz="1900">
              <a:solidFill>
                <a:srgbClr val="251F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spcBef>
                <a:spcPts val="763"/>
              </a:spcBef>
              <a:buClr>
                <a:srgbClr val="251F86"/>
              </a:buClr>
              <a:buFont typeface="Arial" charset="0"/>
              <a:buChar char="•"/>
            </a:pPr>
            <a:endParaRPr lang="en-US" sz="19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900">
                <a:solidFill>
                  <a:srgbClr val="251F86"/>
                </a:solidFill>
              </a:rPr>
              <a:t>Graduates of compulsory school who have neither continued their  professional education nor training </a:t>
            </a:r>
          </a:p>
          <a:p>
            <a:pPr>
              <a:lnSpc>
                <a:spcPct val="80000"/>
              </a:lnSpc>
              <a:spcBef>
                <a:spcPts val="763"/>
              </a:spcBef>
              <a:buClr>
                <a:srgbClr val="251F86"/>
              </a:buClr>
              <a:buFont typeface="Arial" charset="0"/>
              <a:buChar char="•"/>
            </a:pPr>
            <a:endParaRPr lang="en-US" sz="19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900">
                <a:solidFill>
                  <a:srgbClr val="251F86"/>
                </a:solidFill>
              </a:rPr>
              <a:t>Young people who have not completed compulsory school attendance </a:t>
            </a:r>
          </a:p>
          <a:p>
            <a:pPr>
              <a:lnSpc>
                <a:spcPct val="80000"/>
              </a:lnSpc>
              <a:spcBef>
                <a:spcPts val="763"/>
              </a:spcBef>
              <a:buClr>
                <a:srgbClr val="251F86"/>
              </a:buClr>
              <a:buFont typeface="Arial" charset="0"/>
              <a:buChar char="•"/>
            </a:pPr>
            <a:endParaRPr lang="en-US" sz="19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900">
                <a:solidFill>
                  <a:srgbClr val="251F86"/>
                </a:solidFill>
              </a:rPr>
              <a:t>Children from socially excluded families and societies (e.g. gypsy minority, immigrants and others) </a:t>
            </a:r>
          </a:p>
          <a:p>
            <a:pPr>
              <a:lnSpc>
                <a:spcPct val="80000"/>
              </a:lnSpc>
              <a:spcBef>
                <a:spcPts val="763"/>
              </a:spcBef>
              <a:buFont typeface="Arial" charset="0"/>
              <a:buNone/>
            </a:pPr>
            <a:endParaRPr lang="en-US" sz="19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475"/>
              </a:spcBef>
              <a:buFont typeface="Arial" charset="0"/>
              <a:buNone/>
            </a:pPr>
            <a:r>
              <a:rPr lang="en-US" sz="1900">
                <a:solidFill>
                  <a:srgbClr val="251F86"/>
                </a:solidFill>
              </a:rPr>
              <a:t>		</a:t>
            </a:r>
            <a:r>
              <a:rPr lang="en-US" sz="1900">
                <a:solidFill>
                  <a:srgbClr val="000086"/>
                </a:solidFill>
              </a:rPr>
              <a:t>		</a:t>
            </a:r>
            <a:r>
              <a:rPr lang="en-US" sz="19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Profile of Candidates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Orientation to practical knowledge (minimum 90 % of training activities)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Furthering basic theoretical knowledge (ca. 5 %)</a:t>
            </a:r>
          </a:p>
          <a:p>
            <a:pPr marL="0" indent="0">
              <a:lnSpc>
                <a:spcPct val="80000"/>
              </a:lnSpc>
              <a:buClr>
                <a:srgbClr val="251F86"/>
              </a:buClr>
              <a:buFont typeface="Arial" charset="0"/>
              <a:buChar char="•"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Training of social skills (ca. 5 %)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		</a:t>
            </a:r>
            <a:r>
              <a:rPr lang="en-US" sz="2000">
                <a:solidFill>
                  <a:srgbClr val="000086"/>
                </a:solidFill>
              </a:rPr>
              <a:t>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Methodology of Work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7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Painter  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Nursing	 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Painter	 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Floor layer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Cook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Bricklayer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Warehouseman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Welder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Electrician</a:t>
            </a:r>
          </a:p>
          <a:p>
            <a:pPr marL="0" indent="0">
              <a:lnSpc>
                <a:spcPct val="80000"/>
              </a:lnSpc>
              <a:spcBef>
                <a:spcPts val="42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700">
                <a:solidFill>
                  <a:srgbClr val="251F86"/>
                </a:solidFill>
              </a:rPr>
              <a:t> Waitress</a:t>
            </a:r>
            <a:br>
              <a:rPr lang="en-US" sz="1700">
                <a:solidFill>
                  <a:srgbClr val="251F86"/>
                </a:solidFill>
              </a:rPr>
            </a:br>
            <a:r>
              <a:rPr lang="en-US" sz="1700">
                <a:solidFill>
                  <a:srgbClr val="251F86"/>
                </a:solidFill>
              </a:rPr>
              <a:t>• Carpenter</a:t>
            </a:r>
            <a:br>
              <a:rPr lang="en-US" sz="1700">
                <a:solidFill>
                  <a:srgbClr val="251F86"/>
                </a:solidFill>
              </a:rPr>
            </a:br>
            <a:r>
              <a:rPr lang="en-US" sz="1700">
                <a:solidFill>
                  <a:srgbClr val="251F86"/>
                </a:solidFill>
              </a:rPr>
              <a:t>• Shop assistant</a:t>
            </a:r>
            <a:br>
              <a:rPr lang="en-US" sz="1700">
                <a:solidFill>
                  <a:srgbClr val="251F86"/>
                </a:solidFill>
              </a:rPr>
            </a:br>
            <a:r>
              <a:rPr lang="en-US" sz="1700">
                <a:solidFill>
                  <a:srgbClr val="251F86"/>
                </a:solidFill>
              </a:rPr>
              <a:t>• Gardener</a:t>
            </a:r>
            <a:br>
              <a:rPr lang="en-US" sz="1700">
                <a:solidFill>
                  <a:srgbClr val="251F86"/>
                </a:solidFill>
              </a:rPr>
            </a:br>
            <a:r>
              <a:rPr lang="en-US" sz="1700">
                <a:solidFill>
                  <a:srgbClr val="251F86"/>
                </a:solidFill>
              </a:rPr>
              <a:t> </a:t>
            </a:r>
            <a:r>
              <a:rPr lang="en-US" sz="1700">
                <a:solidFill>
                  <a:srgbClr val="000086"/>
                </a:solidFill>
              </a:rPr>
              <a:t>		</a:t>
            </a:r>
            <a:r>
              <a:rPr lang="en-US" sz="17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Work PROFFESSIONS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Name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Previous study activities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Reason of quitting the school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Professional interest for job activity</a:t>
            </a:r>
          </a:p>
          <a:p>
            <a:pPr marL="0" indent="0">
              <a:lnSpc>
                <a:spcPct val="80000"/>
              </a:lnSpc>
              <a:buClr>
                <a:srgbClr val="251F86"/>
              </a:buClr>
              <a:buFont typeface="Arial" charset="0"/>
              <a:buChar char="•"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Signature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		</a:t>
            </a:r>
            <a:r>
              <a:rPr lang="en-US" sz="2000">
                <a:solidFill>
                  <a:srgbClr val="000086"/>
                </a:solidFill>
              </a:rPr>
              <a:t>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250825" y="1412875"/>
            <a:ext cx="8569325" cy="72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Application Form with personal data of a student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Name and address of the institution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Contact details (e-mail address, phone number, contact person etc.)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General declaration of mutual cooperation and training of young people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Actual training activities for specific young student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Specification of real job training activities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251F86"/>
              </a:buClr>
              <a:buFont typeface="Arial" charset="0"/>
              <a:buChar char="•"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1500">
                <a:solidFill>
                  <a:srgbClr val="251F86"/>
                </a:solidFill>
              </a:rPr>
              <a:t>Signatures of the student, the company and Educa international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en-US" sz="1500">
              <a:solidFill>
                <a:srgbClr val="251F86"/>
              </a:solidFill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Font typeface="Arial" charset="0"/>
              <a:buNone/>
            </a:pPr>
            <a:r>
              <a:rPr lang="en-US" sz="1500">
                <a:solidFill>
                  <a:srgbClr val="251F86"/>
                </a:solidFill>
              </a:rPr>
              <a:t>		</a:t>
            </a:r>
            <a:r>
              <a:rPr lang="en-US" sz="1500">
                <a:solidFill>
                  <a:srgbClr val="000086"/>
                </a:solidFill>
              </a:rPr>
              <a:t>		</a:t>
            </a:r>
            <a:r>
              <a:rPr lang="en-US" sz="15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General cooperation contract with an institution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39750" y="2133600"/>
            <a:ext cx="82804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Dates and detailed description of training activities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Number of hours of practical and theoretical training</a:t>
            </a:r>
          </a:p>
          <a:p>
            <a:pPr marL="0" indent="0">
              <a:lnSpc>
                <a:spcPct val="80000"/>
              </a:lnSpc>
              <a:buClr>
                <a:srgbClr val="251F86"/>
              </a:buClr>
              <a:buFont typeface="Arial" charset="0"/>
              <a:buChar char="•"/>
            </a:pPr>
            <a:endParaRPr lang="en-US" sz="2000">
              <a:solidFill>
                <a:srgbClr val="251F86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251F86"/>
              </a:buClr>
              <a:buFont typeface="Arial" charset="0"/>
              <a:buChar char="•"/>
            </a:pPr>
            <a:r>
              <a:rPr lang="en-US" sz="2000">
                <a:solidFill>
                  <a:srgbClr val="251F86"/>
                </a:solidFill>
              </a:rPr>
              <a:t> Signed by the student, tutor and project coordinator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000">
                <a:solidFill>
                  <a:srgbClr val="251F86"/>
                </a:solidFill>
              </a:rPr>
              <a:t>		</a:t>
            </a:r>
            <a:r>
              <a:rPr lang="en-US" sz="2000">
                <a:solidFill>
                  <a:srgbClr val="000086"/>
                </a:solidFill>
              </a:rPr>
              <a:t>		</a:t>
            </a:r>
            <a:r>
              <a:rPr lang="en-US" sz="2000">
                <a:solidFill>
                  <a:srgbClr val="251F86"/>
                </a:solidFill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051175" cy="917575"/>
          </a:xfrm>
          <a:prstGeom prst="rect">
            <a:avLst/>
          </a:prstGeom>
          <a:noFill/>
          <a:ln w="9525" cap="flat">
            <a:solidFill>
              <a:srgbClr val="FB00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1412875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86"/>
                </a:solidFill>
                <a:latin typeface="Arial Bold" charset="0"/>
                <a:cs typeface="Arial Bold" charset="0"/>
                <a:sym typeface="Arial Bold" charset="0"/>
              </a:rPr>
              <a:t>Training Activities Form</a:t>
            </a:r>
            <a:endParaRPr lang="en-US" sz="2800">
              <a:solidFill>
                <a:srgbClr val="000086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FFFEFE"/>
      </a:accent1>
      <a:accent2>
        <a:srgbClr val="333399"/>
      </a:accent2>
      <a:accent3>
        <a:srgbClr val="FFFEFE"/>
      </a:accent3>
      <a:accent4>
        <a:srgbClr val="000000"/>
      </a:accent4>
      <a:accent5>
        <a:srgbClr val="FFFEF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EFE"/>
        </a:solidFill>
        <a:ln w="25400" cap="flat" cmpd="sng" algn="ctr">
          <a:solidFill>
            <a:srgbClr val="AED9D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EFE"/>
        </a:solidFill>
        <a:ln w="25400" cap="flat" cmpd="sng" algn="ctr">
          <a:solidFill>
            <a:srgbClr val="AED9D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951</Words>
  <Characters>0</Characters>
  <Application>Microsoft Macintosh PowerPoint</Application>
  <PresentationFormat>On-screen Show (4:3)</PresentationFormat>
  <Lines>0</Lines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ヒラギノ角ゴ ProN W3</vt:lpstr>
      <vt:lpstr>Arial Bold</vt:lpstr>
      <vt:lpstr>ヒラギノ角ゴ ProN W6</vt:lpstr>
      <vt:lpstr>Trebuchet MS</vt:lpstr>
      <vt:lpstr>Default</vt:lpstr>
      <vt:lpstr>SLADENO Erasmus+ Project KA2</vt:lpstr>
      <vt:lpstr>   EDUCA INTERNATIONAL, o.p.s. (NGO)</vt:lpstr>
      <vt:lpstr>Project SLADENO and EDUCA Activities</vt:lpstr>
      <vt:lpstr>Profile of Candidates</vt:lpstr>
      <vt:lpstr>Methodology of Work</vt:lpstr>
      <vt:lpstr>Work PROFFESSIONS</vt:lpstr>
      <vt:lpstr>Application Form with personal data of a student</vt:lpstr>
      <vt:lpstr>General cooperation contract with an institution</vt:lpstr>
      <vt:lpstr>Training Activities Form</vt:lpstr>
      <vt:lpstr>Practical Evaluation Form</vt:lpstr>
      <vt:lpstr>Social Evaluation Form</vt:lpstr>
      <vt:lpstr>Certificate</vt:lpstr>
      <vt:lpstr>Certifikate</vt:lpstr>
      <vt:lpstr>Achieved results</vt:lpstr>
      <vt:lpstr>GOOD PRACTICE</vt:lpstr>
      <vt:lpstr>Steps out …</vt:lpstr>
      <vt:lpstr>Manual for SCS Tutors </vt:lpstr>
      <vt:lpstr>Meeting with young drop-outs</vt:lpstr>
      <vt:lpstr> 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SLADENO Erasmus+ Project KA2</dc:title>
  <dc:subject/>
  <dc:creator/>
  <cp:keywords/>
  <dc:description/>
  <cp:lastModifiedBy>Vladka</cp:lastModifiedBy>
  <cp:revision>1</cp:revision>
  <dcterms:modified xsi:type="dcterms:W3CDTF">2017-10-12T15:03:40Z</dcterms:modified>
</cp:coreProperties>
</file>