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5"/>
  </p:notesMasterIdLst>
  <p:sldIdLst>
    <p:sldId id="256" r:id="rId2"/>
    <p:sldId id="260" r:id="rId3"/>
    <p:sldId id="258" r:id="rId4"/>
    <p:sldId id="259" r:id="rId5"/>
    <p:sldId id="262" r:id="rId6"/>
    <p:sldId id="271" r:id="rId7"/>
    <p:sldId id="272" r:id="rId8"/>
    <p:sldId id="273" r:id="rId9"/>
    <p:sldId id="266" r:id="rId10"/>
    <p:sldId id="267" r:id="rId11"/>
    <p:sldId id="269" r:id="rId12"/>
    <p:sldId id="270" r:id="rId13"/>
    <p:sldId id="274" r:id="rId14"/>
    <p:sldId id="276" r:id="rId15"/>
    <p:sldId id="26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5942" autoAdjust="0"/>
  </p:normalViewPr>
  <p:slideViewPr>
    <p:cSldViewPr>
      <p:cViewPr>
        <p:scale>
          <a:sx n="90" d="100"/>
          <a:sy n="90" d="100"/>
        </p:scale>
        <p:origin x="-192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84E77-00D8-447E-90F2-C06CF857F704}" type="datetimeFigureOut">
              <a:rPr lang="cs-CZ" smtClean="0"/>
              <a:t>03/10/16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9BAAC-53DC-45D4-814F-626E381935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4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BAAC-53DC-45D4-814F-626E381935F5}" type="slidenum">
              <a:rPr lang="cs-CZ" smtClean="0"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BAAC-53DC-45D4-814F-626E381935F5}" type="slidenum">
              <a:rPr lang="cs-CZ" smtClean="0"/>
              <a:t>23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03/10/16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03/10/16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03/10/16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03/10/16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03/10/16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03/10/16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03/10/16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03/10/16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03/10/16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03/10/16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03/10/16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03/10/16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jpeg"/><Relationship Id="rId1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0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jpeg"/><Relationship Id="rId8" Type="http://schemas.openxmlformats.org/officeDocument/2006/relationships/image" Target="../media/image35.jpeg"/><Relationship Id="rId9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Zkušenosti ze škol druhé šance VE ŠVÉDSKU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MALMÖ, NORRKÖPING				Vladimír Kučera</a:t>
            </a:r>
            <a:endParaRPr lang="cs-CZ" dirty="0"/>
          </a:p>
        </p:txBody>
      </p:sp>
      <p:pic>
        <p:nvPicPr>
          <p:cNvPr id="7170" name="Picture 2" descr="C:\Users\Vlado\Desktop\1465885_757387024272343_12700523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184576" cy="3450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Vaření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Vaření – jak levně uvařit dobré jídlo pod dohledem profesionála, naučit se týmové spolupráci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C:\Users\Vlado\Dropbox\Photos\Švédsko\Malin a Nadja\0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3" y="2132856"/>
            <a:ext cx="3203847" cy="2132760"/>
          </a:xfrm>
          <a:prstGeom prst="rect">
            <a:avLst/>
          </a:prstGeom>
          <a:noFill/>
        </p:spPr>
      </p:pic>
      <p:pic>
        <p:nvPicPr>
          <p:cNvPr id="2050" name="Picture 2" descr="C:\Users\Vlado\Dropbox\Photos\Švédsko\Malin a Nadja\0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2123728" cy="3190669"/>
          </a:xfrm>
          <a:prstGeom prst="rect">
            <a:avLst/>
          </a:prstGeom>
          <a:noFill/>
        </p:spPr>
      </p:pic>
      <p:pic>
        <p:nvPicPr>
          <p:cNvPr id="2051" name="Picture 3" descr="C:\Users\Vlado\Dropbox\Photos\Švédsko\Malin a Nadja\0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1440160" cy="2163684"/>
          </a:xfrm>
          <a:prstGeom prst="rect">
            <a:avLst/>
          </a:prstGeom>
          <a:noFill/>
        </p:spPr>
      </p:pic>
      <p:pic>
        <p:nvPicPr>
          <p:cNvPr id="2052" name="Picture 4" descr="C:\Users\Vlado\Dropbox\Photos\Švédsko\Malin a Nadja\09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3816424" cy="2540235"/>
          </a:xfrm>
          <a:prstGeom prst="rect">
            <a:avLst/>
          </a:prstGeom>
          <a:noFill/>
        </p:spPr>
      </p:pic>
      <p:pic>
        <p:nvPicPr>
          <p:cNvPr id="2053" name="Picture 5" descr="C:\Users\Vlado\Dropbox\Photos\Švédsko\Malin a Nadja\06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6487" y="4337720"/>
            <a:ext cx="1677513" cy="2520280"/>
          </a:xfrm>
          <a:prstGeom prst="rect">
            <a:avLst/>
          </a:prstGeom>
          <a:noFill/>
        </p:spPr>
      </p:pic>
      <p:pic>
        <p:nvPicPr>
          <p:cNvPr id="2055" name="Picture 7" descr="C:\Users\Vlado\Dropbox\Photos\Švédsko\Malin a Nadja\06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259248"/>
            <a:ext cx="1728192" cy="2598752"/>
          </a:xfrm>
          <a:prstGeom prst="rect">
            <a:avLst/>
          </a:prstGeom>
          <a:noFill/>
        </p:spPr>
      </p:pic>
      <p:pic>
        <p:nvPicPr>
          <p:cNvPr id="2056" name="Picture 8" descr="C:\Users\Vlado\Dropbox\Photos\Švédsko\Cooking time\00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9" y="0"/>
            <a:ext cx="1419584" cy="2132855"/>
          </a:xfrm>
          <a:prstGeom prst="rect">
            <a:avLst/>
          </a:prstGeom>
          <a:noFill/>
        </p:spPr>
      </p:pic>
      <p:pic>
        <p:nvPicPr>
          <p:cNvPr id="2057" name="Picture 9" descr="C:\Users\Vlado\Dropbox\Photos\Švédsko\Cooking time\03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4437112"/>
            <a:ext cx="3637265" cy="2420888"/>
          </a:xfrm>
          <a:prstGeom prst="rect">
            <a:avLst/>
          </a:prstGeom>
          <a:noFill/>
        </p:spPr>
      </p:pic>
      <p:pic>
        <p:nvPicPr>
          <p:cNvPr id="2058" name="Picture 10" descr="C:\Users\Vlado\Dropbox\Photos\Švédsko\Cooking time\02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81984"/>
            <a:ext cx="2367887" cy="1576016"/>
          </a:xfrm>
          <a:prstGeom prst="rect">
            <a:avLst/>
          </a:prstGeom>
          <a:noFill/>
        </p:spPr>
      </p:pic>
      <p:pic>
        <p:nvPicPr>
          <p:cNvPr id="2059" name="Picture 11" descr="C:\Users\Vlado\Dropbox\Photos\Švédsko\Goran a Sara\036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9618" y="0"/>
            <a:ext cx="3204382" cy="2132855"/>
          </a:xfrm>
          <a:prstGeom prst="rect">
            <a:avLst/>
          </a:prstGeom>
          <a:noFill/>
        </p:spPr>
      </p:pic>
      <p:pic>
        <p:nvPicPr>
          <p:cNvPr id="2061" name="Picture 13" descr="C:\Users\Vlado\Dropbox\Photos\Švédsko\Goran a Sara\055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4383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914400"/>
          </a:xfrm>
        </p:spPr>
        <p:txBody>
          <a:bodyPr/>
          <a:lstStyle/>
          <a:p>
            <a:r>
              <a:rPr lang="cs-CZ" dirty="0" smtClean="0"/>
              <a:t>Bruslení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7" name="Picture 5" descr="C:\Users\Vlado\Dropbox\Photos\Švédsko\Bruslení\0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2137745" cy="3212976"/>
          </a:xfrm>
          <a:prstGeom prst="rect">
            <a:avLst/>
          </a:prstGeom>
          <a:noFill/>
        </p:spPr>
      </p:pic>
      <p:pic>
        <p:nvPicPr>
          <p:cNvPr id="3080" name="Picture 8" descr="C:\Users\Vlado\Dropbox\Photos\Švédsko\Bruslení\0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3108187" cy="2067967"/>
          </a:xfrm>
          <a:prstGeom prst="rect">
            <a:avLst/>
          </a:prstGeom>
          <a:noFill/>
        </p:spPr>
      </p:pic>
      <p:pic>
        <p:nvPicPr>
          <p:cNvPr id="3075" name="Picture 3" descr="C:\Users\Vlado\Dropbox\Photos\Švédsko\Bruslení\014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635896" cy="2423009"/>
          </a:xfrm>
          <a:prstGeom prst="rect">
            <a:avLst/>
          </a:prstGeom>
          <a:noFill/>
        </p:spPr>
      </p:pic>
      <p:pic>
        <p:nvPicPr>
          <p:cNvPr id="3076" name="Picture 4" descr="C:\Users\Vlado\Dropbox\Photos\Švédsko\Bruslení\0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131840" cy="2083989"/>
          </a:xfrm>
          <a:prstGeom prst="rect">
            <a:avLst/>
          </a:prstGeom>
          <a:noFill/>
        </p:spPr>
      </p:pic>
      <p:pic>
        <p:nvPicPr>
          <p:cNvPr id="3081" name="Picture 9" descr="C:\Users\Vlado\Dropbox\Photos\Švédsko\Bruslení\03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4384" y="3627094"/>
            <a:ext cx="2149616" cy="3230906"/>
          </a:xfrm>
          <a:prstGeom prst="rect">
            <a:avLst/>
          </a:prstGeom>
          <a:noFill/>
        </p:spPr>
      </p:pic>
      <p:pic>
        <p:nvPicPr>
          <p:cNvPr id="3074" name="Picture 2" descr="C:\Users\Vlado\Dropbox\Photos\Švédsko\Bruslení\00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12975"/>
            <a:ext cx="5508104" cy="3663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Hry ve třídě</a:t>
            </a:r>
            <a:endParaRPr lang="cs-CZ" dirty="0"/>
          </a:p>
        </p:txBody>
      </p:sp>
      <p:pic>
        <p:nvPicPr>
          <p:cNvPr id="5122" name="Picture 2" descr="C:\Users\Vlado\Dropbox\Photos\Švédsko\Pildam\nové\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3275856" cy="2180342"/>
          </a:xfrm>
          <a:prstGeom prst="rect">
            <a:avLst/>
          </a:prstGeom>
          <a:noFill/>
        </p:spPr>
      </p:pic>
      <p:pic>
        <p:nvPicPr>
          <p:cNvPr id="5124" name="Picture 4" descr="C:\Users\Vlado\Dropbox\Photos\Švédsko\Pildam\nové\0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5085184"/>
            <a:ext cx="2663570" cy="1772816"/>
          </a:xfrm>
          <a:prstGeom prst="rect">
            <a:avLst/>
          </a:prstGeom>
          <a:noFill/>
        </p:spPr>
      </p:pic>
      <p:pic>
        <p:nvPicPr>
          <p:cNvPr id="5125" name="Picture 5" descr="C:\Users\Vlado\Dropbox\Photos\Švédsko\Pildam\nové\0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5492418"/>
            <a:ext cx="2051720" cy="1365582"/>
          </a:xfrm>
          <a:prstGeom prst="rect">
            <a:avLst/>
          </a:prstGeom>
          <a:noFill/>
        </p:spPr>
      </p:pic>
      <p:pic>
        <p:nvPicPr>
          <p:cNvPr id="5126" name="Picture 6" descr="C:\Users\Vlado\Dropbox\Photos\Švédsko\Pildam\nové\0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172" y="3647361"/>
            <a:ext cx="4823828" cy="3210639"/>
          </a:xfrm>
          <a:prstGeom prst="rect">
            <a:avLst/>
          </a:prstGeom>
          <a:noFill/>
        </p:spPr>
      </p:pic>
      <p:pic>
        <p:nvPicPr>
          <p:cNvPr id="5127" name="Picture 7" descr="C:\Users\Vlado\Dropbox\Photos\Švédsko\Pildam\nové\0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968" y="1340768"/>
            <a:ext cx="3462032" cy="2304256"/>
          </a:xfrm>
          <a:prstGeom prst="rect">
            <a:avLst/>
          </a:prstGeom>
          <a:noFill/>
        </p:spPr>
      </p:pic>
      <p:pic>
        <p:nvPicPr>
          <p:cNvPr id="5129" name="Picture 9" descr="C:\Users\Vlado\Dropbox\Photos\Švédsko\Pildam\nové\02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7356" y="3501008"/>
            <a:ext cx="2422855" cy="1584176"/>
          </a:xfrm>
          <a:prstGeom prst="rect">
            <a:avLst/>
          </a:prstGeom>
          <a:noFill/>
        </p:spPr>
      </p:pic>
      <p:pic>
        <p:nvPicPr>
          <p:cNvPr id="5128" name="Picture 8" descr="C:\Users\Vlado\Dropbox\Photos\Švédsko\Pildam\nové\01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50826"/>
            <a:ext cx="2267744" cy="3407174"/>
          </a:xfrm>
          <a:prstGeom prst="rect">
            <a:avLst/>
          </a:prstGeom>
          <a:noFill/>
        </p:spPr>
      </p:pic>
      <p:pic>
        <p:nvPicPr>
          <p:cNvPr id="5123" name="Picture 3" descr="C:\Users\Vlado\Dropbox\Photos\Švédsko\Pildam\nové\00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343372"/>
            <a:ext cx="3566308" cy="2373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Nejdůležitější dopady Second Chance School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564904"/>
            <a:ext cx="7772400" cy="4572000"/>
          </a:xfrm>
        </p:spPr>
        <p:txBody>
          <a:bodyPr/>
          <a:lstStyle/>
          <a:p>
            <a:r>
              <a:rPr lang="cs-CZ" dirty="0" smtClean="0"/>
              <a:t>Socializační dopad</a:t>
            </a:r>
          </a:p>
          <a:p>
            <a:r>
              <a:rPr lang="cs-CZ" dirty="0" smtClean="0"/>
              <a:t>Studijní dopad</a:t>
            </a:r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Socializační dopad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Socializace</a:t>
            </a:r>
          </a:p>
          <a:p>
            <a:pPr lvl="1"/>
            <a:r>
              <a:rPr lang="cs-CZ" dirty="0" smtClean="0"/>
              <a:t>Škola druhé šance umožňuje studentům potkat nové lidi</a:t>
            </a:r>
          </a:p>
          <a:p>
            <a:pPr lvl="1"/>
            <a:r>
              <a:rPr lang="cs-CZ" dirty="0" smtClean="0"/>
              <a:t>Být součástí nějaké skupiny a cítit se přijímán druhými</a:t>
            </a:r>
          </a:p>
          <a:p>
            <a:pPr lvl="1"/>
            <a:r>
              <a:rPr lang="cs-CZ" dirty="0" smtClean="0"/>
              <a:t>Zažít nové společné zážitky</a:t>
            </a:r>
          </a:p>
          <a:p>
            <a:pPr lvl="1"/>
            <a:r>
              <a:rPr lang="cs-CZ" dirty="0" smtClean="0"/>
              <a:t>Získat pracovní návyky a rutinu nutnou pro další pracovní uplatnění (ranní vstávání, docházka atd.)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Studijní dopad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Uzavření určitého stupně vzdělání -&gt; lepší podmínky na trhu práce</a:t>
            </a:r>
          </a:p>
          <a:p>
            <a:pPr lvl="2"/>
            <a:r>
              <a:rPr lang="cs-CZ" dirty="0" smtClean="0"/>
              <a:t>Základní vzdělání</a:t>
            </a:r>
          </a:p>
          <a:p>
            <a:pPr lvl="2"/>
            <a:r>
              <a:rPr lang="cs-CZ" dirty="0" smtClean="0"/>
              <a:t>Základní stupeň středního vzdělání (v porovnání k našim podmínkám cca látka 1.-2. ročníku SŠ)</a:t>
            </a:r>
          </a:p>
          <a:p>
            <a:r>
              <a:rPr lang="cs-CZ" dirty="0" smtClean="0"/>
              <a:t>Příprava na budoucí povolání</a:t>
            </a:r>
          </a:p>
          <a:p>
            <a:r>
              <a:rPr lang="cs-CZ" dirty="0" smtClean="0"/>
              <a:t>Nabytí nových znalostí</a:t>
            </a:r>
          </a:p>
          <a:p>
            <a:r>
              <a:rPr lang="cs-CZ" dirty="0" smtClean="0"/>
              <a:t>Naučit se pracovat na svých cílech</a:t>
            </a:r>
          </a:p>
          <a:p>
            <a:endParaRPr lang="cs-CZ" dirty="0" smtClean="0">
              <a:solidFill>
                <a:schemeClr val="accent1"/>
              </a:solidFill>
            </a:endParaRP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čem vidím přínos?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772400" cy="4572000"/>
          </a:xfrm>
        </p:spPr>
        <p:txBody>
          <a:bodyPr>
            <a:normAutofit fontScale="25000" lnSpcReduction="20000"/>
          </a:bodyPr>
          <a:lstStyle/>
          <a:p>
            <a:r>
              <a:rPr lang="cs-CZ" sz="6400" dirty="0" smtClean="0"/>
              <a:t>Umožňuje dokončit si určitý stupeň vzdělání mladým lidem, kteří to z jakýchkoliv důvodů dříve nestihli</a:t>
            </a:r>
          </a:p>
          <a:p>
            <a:r>
              <a:rPr lang="cs-CZ" sz="6400" dirty="0" smtClean="0"/>
              <a:t>S nově nabytým vzděláním, sociálními  dovednostmi  a pracovními návyky (brzké vstávání, pravidelná docházka atd.) bude jejich  šance na uplatnění se na trhu práce mnohem větší. </a:t>
            </a:r>
          </a:p>
          <a:p>
            <a:r>
              <a:rPr lang="cs-CZ" sz="6400" dirty="0" smtClean="0"/>
              <a:t>Po dokončení studia mohou studenti pokračovat ve vzdělávání ve švédském školním systému vzdělávání pro dospělé</a:t>
            </a:r>
          </a:p>
          <a:p>
            <a:r>
              <a:rPr lang="cs-CZ" sz="6400" dirty="0" smtClean="0"/>
              <a:t>Líbí se mi individuální přístup, který umožňuje každému dosáhnout svých cílů rychlostí, která mu nejlépe vyhovuje</a:t>
            </a:r>
          </a:p>
          <a:p>
            <a:pPr lvl="1"/>
            <a:r>
              <a:rPr lang="cs-CZ" sz="6400" dirty="0" smtClean="0"/>
              <a:t>Někteří studenti potřebují čas a pracují pomaleji a někteří se snaží dosáhnout svého cíle co nejrychleji</a:t>
            </a:r>
          </a:p>
          <a:p>
            <a:pPr lvl="1"/>
            <a:r>
              <a:rPr lang="cs-CZ" sz="6400" dirty="0" smtClean="0"/>
              <a:t>Vliv motivace, která je u každého rozdílná</a:t>
            </a:r>
          </a:p>
          <a:p>
            <a:pPr lvl="1"/>
            <a:r>
              <a:rPr lang="cs-CZ" sz="6400" dirty="0" smtClean="0"/>
              <a:t>To vše záleží na mnoha okolnostech (podpůrný sociální systém, věk, psychologické problémy, problémy s učením, schopnost zvládání životních těžkostí, stavění se k problémům atd)</a:t>
            </a:r>
          </a:p>
          <a:p>
            <a:r>
              <a:rPr lang="cs-CZ" sz="6400" dirty="0" smtClean="0"/>
              <a:t>Samotné školní prostředí je velmi  přátelské a panuje zde uvolněná atmosféra</a:t>
            </a:r>
          </a:p>
          <a:p>
            <a:r>
              <a:rPr lang="cs-CZ" sz="6400" dirty="0" smtClean="0"/>
              <a:t>Přišlo mi, že studenty čas strávený ve škole baví</a:t>
            </a:r>
          </a:p>
          <a:p>
            <a:r>
              <a:rPr lang="cs-CZ" sz="6400" dirty="0" smtClean="0"/>
              <a:t>Aktivity kolem studia pomáhají studentům zažít  něco nového,  otestovat sami sebe v nových podmínkách, vyzkoušet si týmovou spolupráci, najít si nový koníček nebo přítele. V neposlední řadě  je to také zábava. </a:t>
            </a:r>
          </a:p>
          <a:p>
            <a:pPr lvl="2"/>
            <a:endParaRPr lang="cs-CZ" sz="2800" dirty="0" smtClean="0"/>
          </a:p>
          <a:p>
            <a:endParaRPr lang="cs-CZ" sz="3600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Norköpping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Škola druhé  šance zaměřená na získání praktických pracovních zkušeností a dovedností</a:t>
            </a:r>
          </a:p>
          <a:p>
            <a:r>
              <a:rPr lang="cs-CZ" dirty="0" smtClean="0"/>
              <a:t>Škola má vždy 2 skupiny pro mladší a starší studenty</a:t>
            </a:r>
          </a:p>
          <a:p>
            <a:r>
              <a:rPr lang="cs-CZ" dirty="0" smtClean="0"/>
              <a:t>Každou skupinu vedou 2 učitelé</a:t>
            </a:r>
          </a:p>
          <a:p>
            <a:r>
              <a:rPr lang="cs-CZ" dirty="0" smtClean="0"/>
              <a:t>Na začátku každá skupina projde 8 týdny sebepoznávání, kdy se prozkoumávají silné  a slabé stránky studentů</a:t>
            </a:r>
          </a:p>
          <a:p>
            <a:r>
              <a:rPr lang="cs-CZ" dirty="0" smtClean="0"/>
              <a:t>Po těchto 8 týdnech – výběr 3 povolání – dále se prozkoumávají, až se vybere 1 nejvhodnější</a:t>
            </a:r>
          </a:p>
          <a:p>
            <a:r>
              <a:rPr lang="cs-CZ" dirty="0" smtClean="0"/>
              <a:t>Poté se hledá zaměstnavatel, který studenta zaučí v daném oboru</a:t>
            </a:r>
          </a:p>
          <a:p>
            <a:r>
              <a:rPr lang="cs-CZ" dirty="0" smtClean="0"/>
              <a:t>Poté studenti již tráví více času v daném pracovním umístění než v samotné škole</a:t>
            </a:r>
          </a:p>
          <a:p>
            <a:r>
              <a:rPr lang="cs-CZ" dirty="0" smtClean="0"/>
              <a:t>Ve škole se dále probírají nově nabyté zkušenosti z práce – co jim jde, s čím mají problém, jaký je pohled zaměstnavatele, jak se zlepšit atd.</a:t>
            </a:r>
          </a:p>
          <a:p>
            <a:r>
              <a:rPr lang="cs-CZ" dirty="0" smtClean="0"/>
              <a:t>Student, zaměstnavatel a zaměstnanec Školy druhé šance se pravidelně scházejí – monitoring průběhu pracovní stáže - dotazník + diskuze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Norköpping – zaměstnavatelé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Zaměstnavatelé vidí v zapojení do programu následující výhody</a:t>
            </a:r>
          </a:p>
          <a:p>
            <a:pPr lvl="1"/>
            <a:r>
              <a:rPr lang="cs-CZ" dirty="0" smtClean="0"/>
              <a:t>Student  není placeným zaměstnancem</a:t>
            </a:r>
          </a:p>
          <a:p>
            <a:pPr lvl="1"/>
            <a:r>
              <a:rPr lang="cs-CZ" dirty="0" smtClean="0"/>
              <a:t>Studenta mohou „zaučit“ podle svých představ</a:t>
            </a:r>
          </a:p>
          <a:p>
            <a:pPr lvl="1"/>
            <a:r>
              <a:rPr lang="cs-CZ" dirty="0" smtClean="0"/>
              <a:t>Škola řeší veškeré problémy se studentem jako absence, pozdní příchody atd.</a:t>
            </a:r>
          </a:p>
          <a:p>
            <a:pPr lvl="1"/>
            <a:r>
              <a:rPr lang="cs-CZ" dirty="0" smtClean="0"/>
              <a:t>Pokud není zaměstnavatel spokojen s prací studenta – může spolupráci s ním lehce ukončit</a:t>
            </a:r>
          </a:p>
          <a:p>
            <a:pPr lvl="1"/>
            <a:r>
              <a:rPr lang="cs-CZ" dirty="0" smtClean="0"/>
              <a:t>Pokud jsou obě strany spokojené, tak firma dostane schopného, zaučeného a vyzkoušeného zaměstnance, který poté běžně dostává klasickou pracovní smlouvu</a:t>
            </a:r>
          </a:p>
          <a:p>
            <a:r>
              <a:rPr lang="cs-CZ" dirty="0" smtClean="0"/>
              <a:t>Žádný ze zaměstnavatelů nezmínil nevýhody</a:t>
            </a:r>
          </a:p>
          <a:p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Okolnosti mé stáže ve Švédsku	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Nabídka pro absolventy MU katedry Sociální pedagogiky</a:t>
            </a:r>
          </a:p>
          <a:p>
            <a:r>
              <a:rPr lang="cs-CZ" dirty="0" smtClean="0"/>
              <a:t>3 měsíce jsem strávil v Second Chance school Malmö</a:t>
            </a:r>
          </a:p>
          <a:p>
            <a:r>
              <a:rPr lang="cs-CZ" dirty="0" smtClean="0"/>
              <a:t>Z toho 1 týden návštěva a poznávání programu Second Chance school Norrköping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Rozdíly a podobnosti obou programů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Oba programy se snaží o lepší zaměstnatelnost mladých lidí</a:t>
            </a:r>
          </a:p>
          <a:p>
            <a:r>
              <a:rPr lang="cs-CZ" dirty="0" smtClean="0"/>
              <a:t>Každý na to jde jinou cestou</a:t>
            </a:r>
          </a:p>
          <a:p>
            <a:r>
              <a:rPr lang="cs-CZ" dirty="0" smtClean="0"/>
              <a:t>Oba programy podporují mladé lidi v získání nových sociálních dovedností a učí je získat návyky nutné pro získání práce – dochvilnost, docházka, denní rutina atd.</a:t>
            </a:r>
          </a:p>
          <a:p>
            <a:r>
              <a:rPr lang="cs-CZ" dirty="0" smtClean="0"/>
              <a:t>Oba programy dávají mladým lidem příležitost naučit se nové dovednosti/znalosti a usnadňují tak studentům vstup na trh práce</a:t>
            </a:r>
          </a:p>
          <a:p>
            <a:r>
              <a:rPr lang="cs-CZ" dirty="0" smtClean="0"/>
              <a:t>Obě školy uplatňují individuální přístup ke studentům</a:t>
            </a:r>
          </a:p>
          <a:p>
            <a:r>
              <a:rPr lang="cs-CZ" dirty="0" smtClean="0"/>
              <a:t>Obě školy hledají vnitřní motivaci studenta jak zlepšit svoji vlastní situaci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vnímám přínos obou programů?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Malmö – jde cestou vzděláváním za lepší uplatnitelností na trhu práce</a:t>
            </a:r>
          </a:p>
          <a:p>
            <a:r>
              <a:rPr lang="cs-CZ" dirty="0" smtClean="0"/>
              <a:t>Norköpping – získání praktických pracovních dovedností a zkušeností za lepší uplatnitelností na trhu práce</a:t>
            </a:r>
          </a:p>
          <a:p>
            <a:r>
              <a:rPr lang="cs-CZ" dirty="0" smtClean="0"/>
              <a:t>Obě školy stejný cíl - </a:t>
            </a:r>
            <a:r>
              <a:rPr lang="cs-CZ" b="1" u="sng" dirty="0" smtClean="0"/>
              <a:t>lepší zaměstnatelnost mladých lidí</a:t>
            </a:r>
          </a:p>
          <a:p>
            <a:r>
              <a:rPr lang="cs-CZ" dirty="0" smtClean="0"/>
              <a:t>V okamžiku, kdy máte ukončené základní vzdělání, je možné pokračovat  ve vzdělávání v daném oboru - specializace</a:t>
            </a:r>
          </a:p>
          <a:p>
            <a:r>
              <a:rPr lang="cs-CZ" dirty="0" smtClean="0"/>
              <a:t>Na druhé straně se bez praxe těžko shání práce v oboru. </a:t>
            </a:r>
          </a:p>
          <a:p>
            <a:r>
              <a:rPr lang="cs-CZ" dirty="0" smtClean="0"/>
              <a:t>Vždy ale závisí na studentech jaká cesta je pro ně přijatelnější. Bylo by užitečné mít otevřené obě možnosti – prohloubit si vzdělání i získat více praktických zkušeností v oboru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Přenositelnost aneb Švédská specifika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1) Ve Švédsku je velmi dobrý systém vzdělávání pro dospělé – tzv. Komvux – kde je možné studovat téměř jakýkoliv obor i v pozdějším věku. Možnost návazného vzdělávání po Škole druhé šance</a:t>
            </a:r>
          </a:p>
          <a:p>
            <a:pPr>
              <a:buNone/>
            </a:pPr>
            <a:r>
              <a:rPr lang="cs-CZ" dirty="0" smtClean="0"/>
              <a:t>2) Mladí lidé dostávají během studia na Škole druhé šance finanční podporu od státu – mohou se věnovat pouze studiu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2852936"/>
            <a:ext cx="7772400" cy="914400"/>
          </a:xfrm>
        </p:spPr>
        <p:txBody>
          <a:bodyPr/>
          <a:lstStyle/>
          <a:p>
            <a:r>
              <a:rPr lang="cs-CZ" dirty="0" smtClean="0"/>
              <a:t>	Děkuji za pozornost</a:t>
            </a:r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SECOND CHANCE SCHOOL - MALMÖ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je program koncipován?</a:t>
            </a:r>
          </a:p>
          <a:p>
            <a:pPr>
              <a:buNone/>
            </a:pPr>
            <a:endParaRPr lang="cs-CZ" dirty="0" smtClean="0"/>
          </a:p>
          <a:p>
            <a:pPr lvl="1"/>
            <a:r>
              <a:rPr lang="cs-CZ" dirty="0" smtClean="0"/>
              <a:t>Tři třídy</a:t>
            </a:r>
          </a:p>
          <a:p>
            <a:pPr lvl="1"/>
            <a:r>
              <a:rPr lang="cs-CZ" dirty="0" smtClean="0"/>
              <a:t>V každé třídě 2 učitelé (rozdílné vzdělání)</a:t>
            </a:r>
          </a:p>
          <a:p>
            <a:pPr lvl="1"/>
            <a:r>
              <a:rPr lang="cs-CZ" dirty="0" smtClean="0"/>
              <a:t>Třída max. 18 studentů</a:t>
            </a:r>
          </a:p>
          <a:p>
            <a:pPr lvl="1"/>
            <a:r>
              <a:rPr lang="cs-CZ" dirty="0" smtClean="0"/>
              <a:t>Studentům je mezi 20-30 lety</a:t>
            </a:r>
          </a:p>
          <a:p>
            <a:pPr lvl="1"/>
            <a:r>
              <a:rPr lang="cs-CZ" dirty="0" smtClean="0"/>
              <a:t>Program je koncipován na cca 1,5 roku, lze i déle</a:t>
            </a:r>
          </a:p>
          <a:p>
            <a:pPr lvl="1"/>
            <a:r>
              <a:rPr lang="cs-CZ" dirty="0" smtClean="0"/>
              <a:t>Součást KOMVUXu– instituce sekundárního vzdělávání pro dospělé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Běžný pracovní den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Učitelé ráno (od 8:15) volají studentům</a:t>
            </a:r>
          </a:p>
          <a:p>
            <a:r>
              <a:rPr lang="cs-CZ" dirty="0" smtClean="0"/>
              <a:t>Začíná se v 8:30, kdy studenti začínají přicházet do třídy a začínají studovat</a:t>
            </a:r>
          </a:p>
          <a:p>
            <a:r>
              <a:rPr lang="cs-CZ" dirty="0" smtClean="0"/>
              <a:t>Každý si bere svou složku a samostatně pokračuje v načaté práci</a:t>
            </a:r>
          </a:p>
          <a:p>
            <a:r>
              <a:rPr lang="cs-CZ" dirty="0" smtClean="0"/>
              <a:t>Učitelé jsou celou dobu ve třídě a individuálně pomáhají studentům s jejich úkoly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se zde studuje?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Angličtina</a:t>
            </a:r>
          </a:p>
          <a:p>
            <a:r>
              <a:rPr lang="cs-CZ" dirty="0" smtClean="0"/>
              <a:t>Matematika</a:t>
            </a:r>
          </a:p>
          <a:p>
            <a:r>
              <a:rPr lang="cs-CZ" dirty="0" smtClean="0"/>
              <a:t>Švédština</a:t>
            </a:r>
          </a:p>
          <a:p>
            <a:r>
              <a:rPr lang="cs-CZ" dirty="0" smtClean="0"/>
              <a:t>Sociální vědy</a:t>
            </a:r>
          </a:p>
          <a:p>
            <a:r>
              <a:rPr lang="cs-CZ" dirty="0" smtClean="0"/>
              <a:t>Je možné tyto předměty doplnit dle cíle, který studenti mají (jakého vzdělání chtějí docílit)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se zde studuje?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Individuálně – svým tempem, vybrané předměty – záleží na cíli</a:t>
            </a:r>
          </a:p>
          <a:p>
            <a:r>
              <a:rPr lang="cs-CZ" dirty="0" smtClean="0"/>
              <a:t>Závěrečné zkoušky lze rozložit do několika dílčích podzkoušek – student je plní v okamžiku, kdy se cítí být připraven</a:t>
            </a:r>
          </a:p>
          <a:p>
            <a:r>
              <a:rPr lang="cs-CZ" dirty="0" smtClean="0"/>
              <a:t>Učitelé zkoušky opravují - mají pravomoc zkoušku udělit nebo doporučit opakování</a:t>
            </a:r>
          </a:p>
          <a:p>
            <a:r>
              <a:rPr lang="cs-CZ" dirty="0" smtClean="0"/>
              <a:t>Studenti dostávají velkou svobodu omezenou pouze  jejich výkonem ve studiu a docházkou</a:t>
            </a:r>
          </a:p>
          <a:p>
            <a:pPr lvl="1"/>
            <a:r>
              <a:rPr lang="cs-CZ" sz="3000" dirty="0" smtClean="0"/>
              <a:t>Pokud mají špatnou docházku nebo mizerné výsledky, tak se musí zlepšít nebo odejít z programu</a:t>
            </a:r>
          </a:p>
          <a:p>
            <a:r>
              <a:rPr lang="cs-CZ" sz="3200" dirty="0" smtClean="0"/>
              <a:t>Ve vzdělávání lze pokračovat na Komvux (vzdělávání pro dospělé)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9" name="Picture 3" descr="C:\Users\Vlado\Dropbox\Photos\Švédsko\Pildam\nové\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719150" cy="3140968"/>
          </a:xfrm>
          <a:prstGeom prst="rect">
            <a:avLst/>
          </a:prstGeom>
          <a:noFill/>
        </p:spPr>
      </p:pic>
      <p:pic>
        <p:nvPicPr>
          <p:cNvPr id="4100" name="Picture 4" descr="C:\Users\Vlado\Dropbox\Photos\Švédsko\Pildam\nové\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-1"/>
            <a:ext cx="4427984" cy="2948015"/>
          </a:xfrm>
          <a:prstGeom prst="rect">
            <a:avLst/>
          </a:prstGeom>
          <a:noFill/>
        </p:spPr>
      </p:pic>
      <p:pic>
        <p:nvPicPr>
          <p:cNvPr id="4103" name="Picture 7" descr="C:\Users\Vlado\Dropbox\Photos\Švédsko\Pildam\nové\0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43995"/>
            <a:ext cx="5580112" cy="3714005"/>
          </a:xfrm>
          <a:prstGeom prst="rect">
            <a:avLst/>
          </a:prstGeom>
          <a:noFill/>
        </p:spPr>
      </p:pic>
      <p:pic>
        <p:nvPicPr>
          <p:cNvPr id="4104" name="Picture 8" descr="C:\Users\Vlado\Dropbox\Photos\Švédsko\Pildam\nové\0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996952"/>
            <a:ext cx="2569833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Zvláštnosti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96752"/>
            <a:ext cx="7776864" cy="244827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Škola poskytuje svým studentům snídaně zadarmo a obědy za snížené ceny</a:t>
            </a:r>
          </a:p>
          <a:p>
            <a:r>
              <a:rPr lang="cs-CZ" sz="2000" dirty="0" smtClean="0"/>
              <a:t>Motivační i socializační prvek</a:t>
            </a:r>
          </a:p>
          <a:p>
            <a:endParaRPr lang="cs-CZ" sz="2000" dirty="0" smtClean="0"/>
          </a:p>
        </p:txBody>
      </p:sp>
      <p:pic>
        <p:nvPicPr>
          <p:cNvPr id="6146" name="Picture 2" descr="C:\Users\Vlado\Dropbox\Photos\Švédsko\Malin Nadja třída\0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469166"/>
            <a:ext cx="3816424" cy="2539299"/>
          </a:xfrm>
          <a:prstGeom prst="rect">
            <a:avLst/>
          </a:prstGeom>
          <a:noFill/>
        </p:spPr>
      </p:pic>
      <p:pic>
        <p:nvPicPr>
          <p:cNvPr id="6147" name="Picture 3" descr="C:\Users\Vlado\Dropbox\Photos\Švédsko\Malin Nadja třída\0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493460"/>
            <a:ext cx="3707904" cy="2467095"/>
          </a:xfrm>
          <a:prstGeom prst="rect">
            <a:avLst/>
          </a:prstGeom>
          <a:noFill/>
        </p:spPr>
      </p:pic>
      <p:pic>
        <p:nvPicPr>
          <p:cNvPr id="6148" name="Picture 4" descr="C:\Users\Vlado\Dropbox\Photos\Švédsko\Malin Nadja třída\0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013752"/>
            <a:ext cx="2771800" cy="1844248"/>
          </a:xfrm>
          <a:prstGeom prst="rect">
            <a:avLst/>
          </a:prstGeom>
          <a:noFill/>
        </p:spPr>
      </p:pic>
      <p:pic>
        <p:nvPicPr>
          <p:cNvPr id="6149" name="Picture 5" descr="C:\Users\Vlado\Dropbox\Photos\Švédsko\Malin Nadja třída\0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5034085"/>
            <a:ext cx="2741240" cy="1823915"/>
          </a:xfrm>
          <a:prstGeom prst="rect">
            <a:avLst/>
          </a:prstGeom>
          <a:noFill/>
        </p:spPr>
      </p:pic>
      <p:pic>
        <p:nvPicPr>
          <p:cNvPr id="6150" name="Picture 6" descr="C:\Users\Vlado\Dropbox\Photos\Švédsko\Malin Nadja třída\02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5036743"/>
            <a:ext cx="2737246" cy="1821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Další aktivity školy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Každý týden se podnikají tzv.skupinové aktivity</a:t>
            </a:r>
          </a:p>
          <a:p>
            <a:pPr lvl="1"/>
            <a:r>
              <a:rPr lang="cs-CZ" dirty="0" smtClean="0"/>
              <a:t>Společné vaření</a:t>
            </a:r>
          </a:p>
          <a:p>
            <a:pPr lvl="1"/>
            <a:r>
              <a:rPr lang="cs-CZ" dirty="0" smtClean="0"/>
              <a:t>Hry ve třídě</a:t>
            </a:r>
          </a:p>
          <a:p>
            <a:pPr lvl="1"/>
            <a:r>
              <a:rPr lang="cs-CZ" dirty="0" smtClean="0"/>
              <a:t>Karate</a:t>
            </a:r>
          </a:p>
          <a:p>
            <a:pPr lvl="1"/>
            <a:r>
              <a:rPr lang="cs-CZ" dirty="0" smtClean="0"/>
              <a:t>Bowling</a:t>
            </a:r>
          </a:p>
          <a:p>
            <a:pPr lvl="1"/>
            <a:r>
              <a:rPr lang="cs-CZ" dirty="0" smtClean="0"/>
              <a:t>Bruslení</a:t>
            </a:r>
          </a:p>
          <a:p>
            <a:pPr lvl="1"/>
            <a:r>
              <a:rPr lang="cs-CZ" dirty="0" smtClean="0"/>
              <a:t>Kulečník</a:t>
            </a:r>
          </a:p>
          <a:p>
            <a:pPr lvl="1"/>
            <a:r>
              <a:rPr lang="cs-CZ" dirty="0" smtClean="0"/>
              <a:t>Návštěva knihovny</a:t>
            </a:r>
          </a:p>
          <a:p>
            <a:pPr lvl="1"/>
            <a:r>
              <a:rPr lang="cs-CZ" dirty="0" smtClean="0"/>
              <a:t>Kino atd.</a:t>
            </a:r>
          </a:p>
          <a:p>
            <a:r>
              <a:rPr lang="cs-CZ" dirty="0" smtClean="0"/>
              <a:t>Tyto aktivity slouží k podpoře sociálních dovedností, k stmelení kolektivu, k naučení se nových dovedností, týmové spolupráce, získání nových koníčků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1881</TotalTime>
  <Words>1104</Words>
  <Application>Microsoft Macintosh PowerPoint</Application>
  <PresentationFormat>On-screen Show (4:3)</PresentationFormat>
  <Paragraphs>119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Metro</vt:lpstr>
      <vt:lpstr>Zkušenosti ze škol druhé šance VE ŠVÉDSKU </vt:lpstr>
      <vt:lpstr>Okolnosti mé stáže ve Švédsku  </vt:lpstr>
      <vt:lpstr>SECOND CHANCE SCHOOL - MALMÖ</vt:lpstr>
      <vt:lpstr>Běžný pracovní den </vt:lpstr>
      <vt:lpstr>Co se zde studuje? </vt:lpstr>
      <vt:lpstr>Jak se zde studuje? </vt:lpstr>
      <vt:lpstr>PowerPoint Presentation</vt:lpstr>
      <vt:lpstr>Zvláštnosti</vt:lpstr>
      <vt:lpstr>Další aktivity školy </vt:lpstr>
      <vt:lpstr>Vaření</vt:lpstr>
      <vt:lpstr>PowerPoint Presentation</vt:lpstr>
      <vt:lpstr>Bruslení</vt:lpstr>
      <vt:lpstr>Hry ve třídě</vt:lpstr>
      <vt:lpstr>Nejdůležitější dopady Second Chance School</vt:lpstr>
      <vt:lpstr>Socializační dopad</vt:lpstr>
      <vt:lpstr>Studijní dopad</vt:lpstr>
      <vt:lpstr>V čem vidím přínos?</vt:lpstr>
      <vt:lpstr>Norköpping</vt:lpstr>
      <vt:lpstr>Norköpping – zaměstnavatelé</vt:lpstr>
      <vt:lpstr>Rozdíly a podobnosti obou programů</vt:lpstr>
      <vt:lpstr>Jak vnímám přínos obou programů?</vt:lpstr>
      <vt:lpstr>Přenositelnost aneb Švédská specifika</vt:lpstr>
      <vt:lpstr> Děkuji za pozornost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Zkušenosti ze škol druhé šance VE ŠVÉDSKU</dc:title>
  <dc:creator>Vlado</dc:creator>
  <cp:lastModifiedBy>mac mac</cp:lastModifiedBy>
  <cp:revision>69</cp:revision>
  <dcterms:created xsi:type="dcterms:W3CDTF">2014-06-03T08:01:12Z</dcterms:created>
  <dcterms:modified xsi:type="dcterms:W3CDTF">2016-10-03T17:56:20Z</dcterms:modified>
</cp:coreProperties>
</file>